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8" r:id="rId2"/>
  </p:sldMasterIdLst>
  <p:notesMasterIdLst>
    <p:notesMasterId r:id="rId39"/>
  </p:notesMasterIdLst>
  <p:handoutMasterIdLst>
    <p:handoutMasterId r:id="rId40"/>
  </p:handoutMasterIdLst>
  <p:sldIdLst>
    <p:sldId id="488" r:id="rId3"/>
    <p:sldId id="593" r:id="rId4"/>
    <p:sldId id="628" r:id="rId5"/>
    <p:sldId id="629" r:id="rId6"/>
    <p:sldId id="631" r:id="rId7"/>
    <p:sldId id="630" r:id="rId8"/>
    <p:sldId id="506" r:id="rId9"/>
    <p:sldId id="509" r:id="rId10"/>
    <p:sldId id="611" r:id="rId11"/>
    <p:sldId id="612" r:id="rId12"/>
    <p:sldId id="615" r:id="rId13"/>
    <p:sldId id="621" r:id="rId14"/>
    <p:sldId id="706" r:id="rId15"/>
    <p:sldId id="635" r:id="rId16"/>
    <p:sldId id="634" r:id="rId17"/>
    <p:sldId id="636" r:id="rId18"/>
    <p:sldId id="688" r:id="rId19"/>
    <p:sldId id="686" r:id="rId20"/>
    <p:sldId id="687" r:id="rId21"/>
    <p:sldId id="689" r:id="rId22"/>
    <p:sldId id="646" r:id="rId23"/>
    <p:sldId id="654" r:id="rId24"/>
    <p:sldId id="699" r:id="rId25"/>
    <p:sldId id="700" r:id="rId26"/>
    <p:sldId id="655" r:id="rId27"/>
    <p:sldId id="705" r:id="rId28"/>
    <p:sldId id="697" r:id="rId29"/>
    <p:sldId id="656" r:id="rId30"/>
    <p:sldId id="702" r:id="rId31"/>
    <p:sldId id="703" r:id="rId32"/>
    <p:sldId id="704" r:id="rId33"/>
    <p:sldId id="692" r:id="rId34"/>
    <p:sldId id="720" r:id="rId35"/>
    <p:sldId id="721" r:id="rId36"/>
    <p:sldId id="719" r:id="rId37"/>
    <p:sldId id="549" r:id="rId38"/>
  </p:sldIdLst>
  <p:sldSz cx="9144000" cy="6858000" type="screen4x3"/>
  <p:notesSz cx="6781800" cy="99187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José Gama da Silva" initials="MJGdS" lastIdx="1" clrIdx="0">
    <p:extLst>
      <p:ext uri="{19B8F6BF-5375-455C-9EA6-DF929625EA0E}">
        <p15:presenceInfo xmlns:p15="http://schemas.microsoft.com/office/powerpoint/2012/main" userId="S-1-5-21-3053528812-3714592492-494634439-15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D45"/>
    <a:srgbClr val="FFFF00"/>
    <a:srgbClr val="FF3300"/>
    <a:srgbClr val="8E1818"/>
    <a:srgbClr val="0000FF"/>
    <a:srgbClr val="A50021"/>
    <a:srgbClr val="CC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177" autoAdjust="0"/>
  </p:normalViewPr>
  <p:slideViewPr>
    <p:cSldViewPr>
      <p:cViewPr varScale="1">
        <p:scale>
          <a:sx n="65" d="100"/>
          <a:sy n="65" d="100"/>
        </p:scale>
        <p:origin x="14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74" d="100"/>
          <a:sy n="74" d="100"/>
        </p:scale>
        <p:origin x="-2262" y="-84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536A4-AD69-4126-AE7F-CED155CFBD2C}" type="doc">
      <dgm:prSet loTypeId="urn:microsoft.com/office/officeart/2005/8/layout/gear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356E3DB-79D6-48B9-AB47-A32C3BF3786F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Propagação</a:t>
          </a:r>
        </a:p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Queimadas  / </a:t>
          </a:r>
        </a:p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Incêndios</a:t>
          </a:r>
        </a:p>
        <a:p>
          <a:r>
            <a: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Florestais</a:t>
          </a:r>
        </a:p>
      </dgm:t>
    </dgm:pt>
    <dgm:pt modelId="{326B84F8-3C61-42E1-B418-7E58A4CF47D0}" type="parTrans" cxnId="{0A4E2880-0226-4A92-9F92-5163B6BE5152}">
      <dgm:prSet/>
      <dgm:spPr/>
      <dgm:t>
        <a:bodyPr/>
        <a:lstStyle/>
        <a:p>
          <a:endParaRPr lang="pt-BR"/>
        </a:p>
      </dgm:t>
    </dgm:pt>
    <dgm:pt modelId="{959F36BC-F548-45DB-965C-0EF4AC2AF7C8}" type="sibTrans" cxnId="{0A4E2880-0226-4A92-9F92-5163B6BE5152}">
      <dgm:prSet/>
      <dgm:spPr/>
      <dgm:t>
        <a:bodyPr/>
        <a:lstStyle/>
        <a:p>
          <a:endParaRPr lang="pt-BR"/>
        </a:p>
      </dgm:t>
    </dgm:pt>
    <dgm:pt modelId="{A0A6846A-7455-4A33-968A-292E2695CD7B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  <a:effectLst/>
            </a:rPr>
            <a:t>Umidade Relativa do Ar, Precipitação</a:t>
          </a:r>
          <a:endParaRPr lang="pt-BR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BB8553-1C9E-4B7D-9492-ADD784448A68}" type="parTrans" cxnId="{65A2BFD3-FEB1-40BD-86CB-82799A58F2F3}">
      <dgm:prSet/>
      <dgm:spPr/>
      <dgm:t>
        <a:bodyPr/>
        <a:lstStyle/>
        <a:p>
          <a:endParaRPr lang="pt-BR"/>
        </a:p>
      </dgm:t>
    </dgm:pt>
    <dgm:pt modelId="{1861DFB5-F38B-4955-B135-ABB62ACA2207}" type="sibTrans" cxnId="{65A2BFD3-FEB1-40BD-86CB-82799A58F2F3}">
      <dgm:prSet/>
      <dgm:spPr/>
      <dgm:t>
        <a:bodyPr/>
        <a:lstStyle/>
        <a:p>
          <a:endParaRPr lang="pt-BR"/>
        </a:p>
      </dgm:t>
    </dgm:pt>
    <dgm:pt modelId="{7186C592-C16E-41FD-925C-BC3C39E715F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  <a:effectLst/>
            </a:rPr>
            <a:t>Temperatura do Ar, Insolação, </a:t>
          </a:r>
          <a:r>
            <a:rPr lang="pt-BR" b="1" dirty="0">
              <a:solidFill>
                <a:schemeClr val="tx1"/>
              </a:solidFill>
            </a:rPr>
            <a:t>Vento (direção e velocidade)</a:t>
          </a:r>
        </a:p>
      </dgm:t>
    </dgm:pt>
    <dgm:pt modelId="{BDCB47C9-A990-440B-9F2A-283A121FEBBA}" type="parTrans" cxnId="{A2AEAF3D-A039-48D6-B2A9-82D3DB122289}">
      <dgm:prSet/>
      <dgm:spPr/>
      <dgm:t>
        <a:bodyPr/>
        <a:lstStyle/>
        <a:p>
          <a:endParaRPr lang="pt-BR"/>
        </a:p>
      </dgm:t>
    </dgm:pt>
    <dgm:pt modelId="{21D5997D-BFD5-4858-B97F-CAC197135522}" type="sibTrans" cxnId="{A2AEAF3D-A039-48D6-B2A9-82D3DB122289}">
      <dgm:prSet/>
      <dgm:spPr/>
      <dgm:t>
        <a:bodyPr/>
        <a:lstStyle/>
        <a:p>
          <a:endParaRPr lang="pt-BR"/>
        </a:p>
      </dgm:t>
    </dgm:pt>
    <dgm:pt modelId="{E1D65AEA-911F-4985-8112-58965A8E4CD4}">
      <dgm:prSet phldrT="[Texto]" custScaleX="112965" custScaleY="113792" custLinFactNeighborX="4110" custLinFactNeighborY="-2339"/>
      <dgm:spPr/>
      <dgm:t>
        <a:bodyPr/>
        <a:lstStyle/>
        <a:p>
          <a:endParaRPr lang="pt-BR"/>
        </a:p>
      </dgm:t>
    </dgm:pt>
    <dgm:pt modelId="{F6E34FB6-6B04-4C9B-9F68-2C73902BB014}" type="parTrans" cxnId="{957EC061-3191-4EBA-AC24-A0456B76FBDD}">
      <dgm:prSet/>
      <dgm:spPr/>
      <dgm:t>
        <a:bodyPr/>
        <a:lstStyle/>
        <a:p>
          <a:endParaRPr lang="pt-BR"/>
        </a:p>
      </dgm:t>
    </dgm:pt>
    <dgm:pt modelId="{B9750A0A-C6EF-45C6-9CE4-F1B9131CA8CB}" type="sibTrans" cxnId="{957EC061-3191-4EBA-AC24-A0456B76FBDD}">
      <dgm:prSet custLinFactNeighborX="-13099"/>
      <dgm:spPr/>
      <dgm:t>
        <a:bodyPr/>
        <a:lstStyle/>
        <a:p>
          <a:endParaRPr lang="pt-BR"/>
        </a:p>
      </dgm:t>
    </dgm:pt>
    <dgm:pt modelId="{D928CFAD-9612-4B66-AED2-6191211CD3C5}">
      <dgm:prSet phldrT="[Texto]" custScaleX="112965" custScaleY="113792" custLinFactNeighborX="4110" custLinFactNeighborY="-2339"/>
      <dgm:spPr/>
      <dgm:t>
        <a:bodyPr/>
        <a:lstStyle/>
        <a:p>
          <a:endParaRPr lang="pt-BR"/>
        </a:p>
      </dgm:t>
    </dgm:pt>
    <dgm:pt modelId="{9E98A068-6B6A-497A-8F03-0F13A2D3B2D9}" type="parTrans" cxnId="{BFF807CF-6658-422F-A5BD-7B865AF91185}">
      <dgm:prSet/>
      <dgm:spPr/>
      <dgm:t>
        <a:bodyPr/>
        <a:lstStyle/>
        <a:p>
          <a:endParaRPr lang="pt-BR"/>
        </a:p>
      </dgm:t>
    </dgm:pt>
    <dgm:pt modelId="{DD9EA94E-D35D-44AA-9000-E7C8B9676060}" type="sibTrans" cxnId="{BFF807CF-6658-422F-A5BD-7B865AF91185}">
      <dgm:prSet custLinFactNeighborX="-13099"/>
      <dgm:spPr/>
      <dgm:t>
        <a:bodyPr/>
        <a:lstStyle/>
        <a:p>
          <a:endParaRPr lang="pt-BR"/>
        </a:p>
      </dgm:t>
    </dgm:pt>
    <dgm:pt modelId="{45561C96-E711-417F-B133-B777C99426B3}">
      <dgm:prSet phldrT="[Texto]" custScaleX="112965" custScaleY="113792" custLinFactNeighborX="4110" custLinFactNeighborY="-2339"/>
      <dgm:spPr/>
      <dgm:t>
        <a:bodyPr/>
        <a:lstStyle/>
        <a:p>
          <a:endParaRPr lang="pt-BR"/>
        </a:p>
      </dgm:t>
    </dgm:pt>
    <dgm:pt modelId="{34F9453E-A3B9-4DF2-B165-0BEF112F1C3D}" type="parTrans" cxnId="{5A946F27-FDA1-4DB9-8DFC-1D30F606D550}">
      <dgm:prSet/>
      <dgm:spPr/>
      <dgm:t>
        <a:bodyPr/>
        <a:lstStyle/>
        <a:p>
          <a:endParaRPr lang="pt-BR"/>
        </a:p>
      </dgm:t>
    </dgm:pt>
    <dgm:pt modelId="{E9567CE8-C11E-4E97-B3D1-FE57B217A836}" type="sibTrans" cxnId="{5A946F27-FDA1-4DB9-8DFC-1D30F606D550}">
      <dgm:prSet custLinFactNeighborX="-13099"/>
      <dgm:spPr/>
      <dgm:t>
        <a:bodyPr/>
        <a:lstStyle/>
        <a:p>
          <a:endParaRPr lang="pt-BR"/>
        </a:p>
      </dgm:t>
    </dgm:pt>
    <dgm:pt modelId="{07607552-7B69-41D4-ABE6-5F79A9945859}" type="pres">
      <dgm:prSet presAssocID="{88D536A4-AD69-4126-AE7F-CED155CFBD2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ED48F1A-9ECE-4207-97CD-8934D6D61FFB}" type="pres">
      <dgm:prSet presAssocID="{6356E3DB-79D6-48B9-AB47-A32C3BF3786F}" presName="gear1" presStyleLbl="node1" presStyleIdx="0" presStyleCnt="3" custLinFactNeighborX="253" custLinFactNeighborY="3556">
        <dgm:presLayoutVars>
          <dgm:chMax val="1"/>
          <dgm:bulletEnabled val="1"/>
        </dgm:presLayoutVars>
      </dgm:prSet>
      <dgm:spPr/>
    </dgm:pt>
    <dgm:pt modelId="{D02C7558-8B5C-459E-B175-DB4561DAE8A9}" type="pres">
      <dgm:prSet presAssocID="{6356E3DB-79D6-48B9-AB47-A32C3BF3786F}" presName="gear1srcNode" presStyleLbl="node1" presStyleIdx="0" presStyleCnt="3"/>
      <dgm:spPr/>
    </dgm:pt>
    <dgm:pt modelId="{D165F3CB-2500-4990-B53C-30DBD8D1E89F}" type="pres">
      <dgm:prSet presAssocID="{6356E3DB-79D6-48B9-AB47-A32C3BF3786F}" presName="gear1dstNode" presStyleLbl="node1" presStyleIdx="0" presStyleCnt="3"/>
      <dgm:spPr/>
    </dgm:pt>
    <dgm:pt modelId="{8DD17663-4818-4E0B-8E67-D3896C1FCFA8}" type="pres">
      <dgm:prSet presAssocID="{A0A6846A-7455-4A33-968A-292E2695CD7B}" presName="gear2" presStyleLbl="node1" presStyleIdx="1" presStyleCnt="3" custScaleX="118184" custScaleY="103229" custLinFactNeighborX="-4311" custLinFactNeighborY="810">
        <dgm:presLayoutVars>
          <dgm:chMax val="1"/>
          <dgm:bulletEnabled val="1"/>
        </dgm:presLayoutVars>
      </dgm:prSet>
      <dgm:spPr/>
    </dgm:pt>
    <dgm:pt modelId="{BCF5B7F4-6BAE-47E1-ABA4-2C91FC23336F}" type="pres">
      <dgm:prSet presAssocID="{A0A6846A-7455-4A33-968A-292E2695CD7B}" presName="gear2srcNode" presStyleLbl="node1" presStyleIdx="1" presStyleCnt="3"/>
      <dgm:spPr/>
    </dgm:pt>
    <dgm:pt modelId="{4D15F3A2-12E9-4AD6-9780-CD74CEB9B6E9}" type="pres">
      <dgm:prSet presAssocID="{A0A6846A-7455-4A33-968A-292E2695CD7B}" presName="gear2dstNode" presStyleLbl="node1" presStyleIdx="1" presStyleCnt="3"/>
      <dgm:spPr/>
    </dgm:pt>
    <dgm:pt modelId="{FB0DA2D7-A498-42D5-82FE-A7866266F355}" type="pres">
      <dgm:prSet presAssocID="{7186C592-C16E-41FD-925C-BC3C39E715F7}" presName="gear3" presStyleLbl="node1" presStyleIdx="2" presStyleCnt="3" custScaleX="112965" custScaleY="113792" custLinFactNeighborX="4110" custLinFactNeighborY="-2339"/>
      <dgm:spPr/>
    </dgm:pt>
    <dgm:pt modelId="{90B29448-29E3-4974-A6AD-619FA0992369}" type="pres">
      <dgm:prSet presAssocID="{7186C592-C16E-41FD-925C-BC3C39E715F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8A65DC0-3EA2-4597-8C6A-3B7B6EE3C8C9}" type="pres">
      <dgm:prSet presAssocID="{7186C592-C16E-41FD-925C-BC3C39E715F7}" presName="gear3srcNode" presStyleLbl="node1" presStyleIdx="2" presStyleCnt="3"/>
      <dgm:spPr/>
    </dgm:pt>
    <dgm:pt modelId="{A75B9D16-BDD3-4C1E-834E-AD75E41D3B6F}" type="pres">
      <dgm:prSet presAssocID="{7186C592-C16E-41FD-925C-BC3C39E715F7}" presName="gear3dstNode" presStyleLbl="node1" presStyleIdx="2" presStyleCnt="3"/>
      <dgm:spPr/>
    </dgm:pt>
    <dgm:pt modelId="{4B888A0C-256C-45A4-BC9F-77730D5FE706}" type="pres">
      <dgm:prSet presAssocID="{959F36BC-F548-45DB-965C-0EF4AC2AF7C8}" presName="connector1" presStyleLbl="sibTrans2D1" presStyleIdx="0" presStyleCnt="3"/>
      <dgm:spPr/>
    </dgm:pt>
    <dgm:pt modelId="{76A8DBA8-B487-445F-A987-D165767058C7}" type="pres">
      <dgm:prSet presAssocID="{1861DFB5-F38B-4955-B135-ABB62ACA2207}" presName="connector2" presStyleLbl="sibTrans2D1" presStyleIdx="1" presStyleCnt="3" custLinFactNeighborX="-22440" custLinFactNeighborY="-1650"/>
      <dgm:spPr/>
    </dgm:pt>
    <dgm:pt modelId="{9D502FB3-B700-45F3-9BED-05B913D917DF}" type="pres">
      <dgm:prSet presAssocID="{21D5997D-BFD5-4858-B97F-CAC197135522}" presName="connector3" presStyleLbl="sibTrans2D1" presStyleIdx="2" presStyleCnt="3" custLinFactNeighborX="-13099"/>
      <dgm:spPr/>
    </dgm:pt>
  </dgm:ptLst>
  <dgm:cxnLst>
    <dgm:cxn modelId="{5DBE7806-4AC3-4B74-81BF-88DCD944358D}" type="presOf" srcId="{A0A6846A-7455-4A33-968A-292E2695CD7B}" destId="{4D15F3A2-12E9-4AD6-9780-CD74CEB9B6E9}" srcOrd="2" destOrd="0" presId="urn:microsoft.com/office/officeart/2005/8/layout/gear1"/>
    <dgm:cxn modelId="{96394915-15F3-4437-8CDD-34D50DE3710A}" type="presOf" srcId="{7186C592-C16E-41FD-925C-BC3C39E715F7}" destId="{FB0DA2D7-A498-42D5-82FE-A7866266F355}" srcOrd="0" destOrd="0" presId="urn:microsoft.com/office/officeart/2005/8/layout/gear1"/>
    <dgm:cxn modelId="{81143920-153D-4055-82C1-27EF15991FDA}" type="presOf" srcId="{A0A6846A-7455-4A33-968A-292E2695CD7B}" destId="{8DD17663-4818-4E0B-8E67-D3896C1FCFA8}" srcOrd="0" destOrd="0" presId="urn:microsoft.com/office/officeart/2005/8/layout/gear1"/>
    <dgm:cxn modelId="{5A946F27-FDA1-4DB9-8DFC-1D30F606D550}" srcId="{88D536A4-AD69-4126-AE7F-CED155CFBD2C}" destId="{45561C96-E711-417F-B133-B777C99426B3}" srcOrd="5" destOrd="0" parTransId="{34F9453E-A3B9-4DF2-B165-0BEF112F1C3D}" sibTransId="{E9567CE8-C11E-4E97-B3D1-FE57B217A836}"/>
    <dgm:cxn modelId="{9E0D2F28-CCCA-48F4-AC23-BB8D4EAEB1C5}" type="presOf" srcId="{21D5997D-BFD5-4858-B97F-CAC197135522}" destId="{9D502FB3-B700-45F3-9BED-05B913D917DF}" srcOrd="0" destOrd="0" presId="urn:microsoft.com/office/officeart/2005/8/layout/gear1"/>
    <dgm:cxn modelId="{644DA82C-1A78-4780-BC1C-BC05FFD67803}" type="presOf" srcId="{7186C592-C16E-41FD-925C-BC3C39E715F7}" destId="{90B29448-29E3-4974-A6AD-619FA0992369}" srcOrd="1" destOrd="0" presId="urn:microsoft.com/office/officeart/2005/8/layout/gear1"/>
    <dgm:cxn modelId="{A2AEAF3D-A039-48D6-B2A9-82D3DB122289}" srcId="{88D536A4-AD69-4126-AE7F-CED155CFBD2C}" destId="{7186C592-C16E-41FD-925C-BC3C39E715F7}" srcOrd="2" destOrd="0" parTransId="{BDCB47C9-A990-440B-9F2A-283A121FEBBA}" sibTransId="{21D5997D-BFD5-4858-B97F-CAC197135522}"/>
    <dgm:cxn modelId="{22EA315C-E946-4EDF-B5EC-1A374F2A71E5}" type="presOf" srcId="{7186C592-C16E-41FD-925C-BC3C39E715F7}" destId="{A75B9D16-BDD3-4C1E-834E-AD75E41D3B6F}" srcOrd="3" destOrd="0" presId="urn:microsoft.com/office/officeart/2005/8/layout/gear1"/>
    <dgm:cxn modelId="{957EC061-3191-4EBA-AC24-A0456B76FBDD}" srcId="{88D536A4-AD69-4126-AE7F-CED155CFBD2C}" destId="{E1D65AEA-911F-4985-8112-58965A8E4CD4}" srcOrd="3" destOrd="0" parTransId="{F6E34FB6-6B04-4C9B-9F68-2C73902BB014}" sibTransId="{B9750A0A-C6EF-45C6-9CE4-F1B9131CA8CB}"/>
    <dgm:cxn modelId="{B7D7C846-33AA-4E38-A980-8BA0AECA6C6E}" type="presOf" srcId="{959F36BC-F548-45DB-965C-0EF4AC2AF7C8}" destId="{4B888A0C-256C-45A4-BC9F-77730D5FE706}" srcOrd="0" destOrd="0" presId="urn:microsoft.com/office/officeart/2005/8/layout/gear1"/>
    <dgm:cxn modelId="{3921FF4B-35C6-41C8-AE44-9CD4021DB1D6}" type="presOf" srcId="{88D536A4-AD69-4126-AE7F-CED155CFBD2C}" destId="{07607552-7B69-41D4-ABE6-5F79A9945859}" srcOrd="0" destOrd="0" presId="urn:microsoft.com/office/officeart/2005/8/layout/gear1"/>
    <dgm:cxn modelId="{7911394D-8A34-443F-ADB3-89DF192156F5}" type="presOf" srcId="{7186C592-C16E-41FD-925C-BC3C39E715F7}" destId="{78A65DC0-3EA2-4597-8C6A-3B7B6EE3C8C9}" srcOrd="2" destOrd="0" presId="urn:microsoft.com/office/officeart/2005/8/layout/gear1"/>
    <dgm:cxn modelId="{74CE0E76-9C50-4310-9077-1FC61DEBCD86}" type="presOf" srcId="{A0A6846A-7455-4A33-968A-292E2695CD7B}" destId="{BCF5B7F4-6BAE-47E1-ABA4-2C91FC23336F}" srcOrd="1" destOrd="0" presId="urn:microsoft.com/office/officeart/2005/8/layout/gear1"/>
    <dgm:cxn modelId="{0A4E2880-0226-4A92-9F92-5163B6BE5152}" srcId="{88D536A4-AD69-4126-AE7F-CED155CFBD2C}" destId="{6356E3DB-79D6-48B9-AB47-A32C3BF3786F}" srcOrd="0" destOrd="0" parTransId="{326B84F8-3C61-42E1-B418-7E58A4CF47D0}" sibTransId="{959F36BC-F548-45DB-965C-0EF4AC2AF7C8}"/>
    <dgm:cxn modelId="{1C7DA0B5-135C-4D9D-B487-E03EC91227C4}" type="presOf" srcId="{1861DFB5-F38B-4955-B135-ABB62ACA2207}" destId="{76A8DBA8-B487-445F-A987-D165767058C7}" srcOrd="0" destOrd="0" presId="urn:microsoft.com/office/officeart/2005/8/layout/gear1"/>
    <dgm:cxn modelId="{B644B9B5-E517-4C72-8D0B-01FFEFD29C39}" type="presOf" srcId="{6356E3DB-79D6-48B9-AB47-A32C3BF3786F}" destId="{D02C7558-8B5C-459E-B175-DB4561DAE8A9}" srcOrd="1" destOrd="0" presId="urn:microsoft.com/office/officeart/2005/8/layout/gear1"/>
    <dgm:cxn modelId="{DC6CABB6-C3F1-40A3-8644-0DC253ECB945}" type="presOf" srcId="{6356E3DB-79D6-48B9-AB47-A32C3BF3786F}" destId="{D165F3CB-2500-4990-B53C-30DBD8D1E89F}" srcOrd="2" destOrd="0" presId="urn:microsoft.com/office/officeart/2005/8/layout/gear1"/>
    <dgm:cxn modelId="{BFF807CF-6658-422F-A5BD-7B865AF91185}" srcId="{88D536A4-AD69-4126-AE7F-CED155CFBD2C}" destId="{D928CFAD-9612-4B66-AED2-6191211CD3C5}" srcOrd="4" destOrd="0" parTransId="{9E98A068-6B6A-497A-8F03-0F13A2D3B2D9}" sibTransId="{DD9EA94E-D35D-44AA-9000-E7C8B9676060}"/>
    <dgm:cxn modelId="{65A2BFD3-FEB1-40BD-86CB-82799A58F2F3}" srcId="{88D536A4-AD69-4126-AE7F-CED155CFBD2C}" destId="{A0A6846A-7455-4A33-968A-292E2695CD7B}" srcOrd="1" destOrd="0" parTransId="{A8BB8553-1C9E-4B7D-9492-ADD784448A68}" sibTransId="{1861DFB5-F38B-4955-B135-ABB62ACA2207}"/>
    <dgm:cxn modelId="{792BE6FD-E444-4771-A8E1-95CE71584C4B}" type="presOf" srcId="{6356E3DB-79D6-48B9-AB47-A32C3BF3786F}" destId="{DED48F1A-9ECE-4207-97CD-8934D6D61FFB}" srcOrd="0" destOrd="0" presId="urn:microsoft.com/office/officeart/2005/8/layout/gear1"/>
    <dgm:cxn modelId="{157FB59E-AE10-479F-8ECC-4079100B85BC}" type="presParOf" srcId="{07607552-7B69-41D4-ABE6-5F79A9945859}" destId="{DED48F1A-9ECE-4207-97CD-8934D6D61FFB}" srcOrd="0" destOrd="0" presId="urn:microsoft.com/office/officeart/2005/8/layout/gear1"/>
    <dgm:cxn modelId="{43816A72-38D3-49B6-B309-92B148DD4601}" type="presParOf" srcId="{07607552-7B69-41D4-ABE6-5F79A9945859}" destId="{D02C7558-8B5C-459E-B175-DB4561DAE8A9}" srcOrd="1" destOrd="0" presId="urn:microsoft.com/office/officeart/2005/8/layout/gear1"/>
    <dgm:cxn modelId="{3CC9BED6-4C23-4E00-BCC3-F36F0DAE7C65}" type="presParOf" srcId="{07607552-7B69-41D4-ABE6-5F79A9945859}" destId="{D165F3CB-2500-4990-B53C-30DBD8D1E89F}" srcOrd="2" destOrd="0" presId="urn:microsoft.com/office/officeart/2005/8/layout/gear1"/>
    <dgm:cxn modelId="{AC4659AA-3C83-44A1-B366-38F510A2EA59}" type="presParOf" srcId="{07607552-7B69-41D4-ABE6-5F79A9945859}" destId="{8DD17663-4818-4E0B-8E67-D3896C1FCFA8}" srcOrd="3" destOrd="0" presId="urn:microsoft.com/office/officeart/2005/8/layout/gear1"/>
    <dgm:cxn modelId="{B0714A84-1EE3-4640-B8F5-2015A008B55F}" type="presParOf" srcId="{07607552-7B69-41D4-ABE6-5F79A9945859}" destId="{BCF5B7F4-6BAE-47E1-ABA4-2C91FC23336F}" srcOrd="4" destOrd="0" presId="urn:microsoft.com/office/officeart/2005/8/layout/gear1"/>
    <dgm:cxn modelId="{02C5FEF7-3957-4596-9A2F-CA8FAE47D0E2}" type="presParOf" srcId="{07607552-7B69-41D4-ABE6-5F79A9945859}" destId="{4D15F3A2-12E9-4AD6-9780-CD74CEB9B6E9}" srcOrd="5" destOrd="0" presId="urn:microsoft.com/office/officeart/2005/8/layout/gear1"/>
    <dgm:cxn modelId="{CA54C142-A043-4675-81B2-37C1BC739122}" type="presParOf" srcId="{07607552-7B69-41D4-ABE6-5F79A9945859}" destId="{FB0DA2D7-A498-42D5-82FE-A7866266F355}" srcOrd="6" destOrd="0" presId="urn:microsoft.com/office/officeart/2005/8/layout/gear1"/>
    <dgm:cxn modelId="{382C209F-4156-4777-A87C-E40FDA232F1B}" type="presParOf" srcId="{07607552-7B69-41D4-ABE6-5F79A9945859}" destId="{90B29448-29E3-4974-A6AD-619FA0992369}" srcOrd="7" destOrd="0" presId="urn:microsoft.com/office/officeart/2005/8/layout/gear1"/>
    <dgm:cxn modelId="{278756AA-0C7B-495C-9EFA-31DB42C32940}" type="presParOf" srcId="{07607552-7B69-41D4-ABE6-5F79A9945859}" destId="{78A65DC0-3EA2-4597-8C6A-3B7B6EE3C8C9}" srcOrd="8" destOrd="0" presId="urn:microsoft.com/office/officeart/2005/8/layout/gear1"/>
    <dgm:cxn modelId="{55F275BE-829A-4CD6-91F9-511649607CE5}" type="presParOf" srcId="{07607552-7B69-41D4-ABE6-5F79A9945859}" destId="{A75B9D16-BDD3-4C1E-834E-AD75E41D3B6F}" srcOrd="9" destOrd="0" presId="urn:microsoft.com/office/officeart/2005/8/layout/gear1"/>
    <dgm:cxn modelId="{1F296AAC-5F67-4410-9832-B5D2EB6F1C4C}" type="presParOf" srcId="{07607552-7B69-41D4-ABE6-5F79A9945859}" destId="{4B888A0C-256C-45A4-BC9F-77730D5FE706}" srcOrd="10" destOrd="0" presId="urn:microsoft.com/office/officeart/2005/8/layout/gear1"/>
    <dgm:cxn modelId="{02B4DBB8-7AAB-42D1-B452-6A7E37C40CE6}" type="presParOf" srcId="{07607552-7B69-41D4-ABE6-5F79A9945859}" destId="{76A8DBA8-B487-445F-A987-D165767058C7}" srcOrd="11" destOrd="0" presId="urn:microsoft.com/office/officeart/2005/8/layout/gear1"/>
    <dgm:cxn modelId="{4D3A044D-DB8E-460C-ACAE-C543AD23A8B3}" type="presParOf" srcId="{07607552-7B69-41D4-ABE6-5F79A9945859}" destId="{9D502FB3-B700-45F3-9BED-05B913D917D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48F1A-9ECE-4207-97CD-8934D6D61FFB}">
      <dsp:nvSpPr>
        <dsp:cNvPr id="0" name=""/>
        <dsp:cNvSpPr/>
      </dsp:nvSpPr>
      <dsp:spPr>
        <a:xfrm>
          <a:off x="3744429" y="2418866"/>
          <a:ext cx="2851516" cy="285151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Propagação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Queimadas 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Incêndios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Florestais</a:t>
          </a:r>
        </a:p>
      </dsp:txBody>
      <dsp:txXfrm>
        <a:off x="4317711" y="3086820"/>
        <a:ext cx="1704952" cy="1465738"/>
      </dsp:txXfrm>
    </dsp:sp>
    <dsp:sp modelId="{8DD17663-4818-4E0B-8E67-D3896C1FCFA8}">
      <dsp:nvSpPr>
        <dsp:cNvPr id="0" name=""/>
        <dsp:cNvSpPr/>
      </dsp:nvSpPr>
      <dsp:spPr>
        <a:xfrm>
          <a:off x="1800195" y="1728187"/>
          <a:ext cx="2450935" cy="2140794"/>
        </a:xfrm>
        <a:prstGeom prst="gear6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effectLst/>
            </a:rPr>
            <a:t>Umidade Relativa do Ar, Precipitação</a:t>
          </a:r>
          <a:endParaRPr lang="pt-BR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4229" y="2270396"/>
        <a:ext cx="1282867" cy="1056376"/>
      </dsp:txXfrm>
    </dsp:sp>
    <dsp:sp modelId="{FB0DA2D7-A498-42D5-82FE-A7866266F355}">
      <dsp:nvSpPr>
        <dsp:cNvPr id="0" name=""/>
        <dsp:cNvSpPr/>
      </dsp:nvSpPr>
      <dsp:spPr>
        <a:xfrm rot="20700000">
          <a:off x="3213344" y="170942"/>
          <a:ext cx="2289219" cy="2318325"/>
        </a:xfrm>
        <a:prstGeom prst="gear6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  <a:effectLst/>
            </a:rPr>
            <a:t>Temperatura do Ar, Insolação, </a:t>
          </a:r>
          <a:r>
            <a:rPr lang="pt-BR" sz="1600" b="1" kern="1200" dirty="0">
              <a:solidFill>
                <a:schemeClr val="tx1"/>
              </a:solidFill>
            </a:rPr>
            <a:t>Vento (direção e velocidade)</a:t>
          </a:r>
        </a:p>
      </dsp:txBody>
      <dsp:txXfrm rot="-20700000">
        <a:off x="3713710" y="681145"/>
        <a:ext cx="1288486" cy="1297919"/>
      </dsp:txXfrm>
    </dsp:sp>
    <dsp:sp modelId="{4B888A0C-256C-45A4-BC9F-77730D5FE706}">
      <dsp:nvSpPr>
        <dsp:cNvPr id="0" name=""/>
        <dsp:cNvSpPr/>
      </dsp:nvSpPr>
      <dsp:spPr>
        <a:xfrm>
          <a:off x="3528977" y="1982279"/>
          <a:ext cx="3649941" cy="3649941"/>
        </a:xfrm>
        <a:prstGeom prst="circularArrow">
          <a:avLst>
            <a:gd name="adj1" fmla="val 4687"/>
            <a:gd name="adj2" fmla="val 299029"/>
            <a:gd name="adj3" fmla="val 2535640"/>
            <a:gd name="adj4" fmla="val 1581994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8DBA8-B487-445F-A987-D165767058C7}">
      <dsp:nvSpPr>
        <dsp:cNvPr id="0" name=""/>
        <dsp:cNvSpPr/>
      </dsp:nvSpPr>
      <dsp:spPr>
        <a:xfrm>
          <a:off x="1115790" y="1238004"/>
          <a:ext cx="2651910" cy="26519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02FB3-B700-45F3-9BED-05B913D917DF}">
      <dsp:nvSpPr>
        <dsp:cNvPr id="0" name=""/>
        <dsp:cNvSpPr/>
      </dsp:nvSpPr>
      <dsp:spPr>
        <a:xfrm>
          <a:off x="2395162" y="-135179"/>
          <a:ext cx="2859293" cy="28592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66FABA-779B-4B4F-A06F-75696721D1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737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06EA44-8E09-4A15-8C3B-87C04B9A77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022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804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B0190A-6BF9-4063-9608-10B2083CB349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18462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7F348FB-B46A-4D6E-A642-BDEC15D36034}" type="slidenum">
              <a:rPr lang="pt-BR" altLang="pt-BR" sz="12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pt-BR" altLang="pt-BR" sz="1200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8462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27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E3DCFC-0421-4D24-B6B2-FF6C6B3F5600}" type="slidenum">
              <a:rPr lang="pt-BR" altLang="pt-B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pt-BR" altLang="pt-B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2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9775" cy="3413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62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812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(i.e., troca energia</a:t>
            </a:r>
            <a:r>
              <a:rPr lang="pt-BR" baseline="0" dirty="0">
                <a:latin typeface="Arial" panose="020B0604020202020204" pitchFamily="34" charset="0"/>
                <a:cs typeface="Arial" panose="020B0604020202020204" pitchFamily="34" charset="0"/>
              </a:rPr>
              <a:t> mas não trocam matéria  /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há entrada ou saída de massa mas permite trocas de energia com o exterior, o espaço)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cs typeface="Arial" panose="020B0604020202020204" pitchFamily="34" charset="0"/>
              </a:rPr>
              <a:t>Em 1975 a OMM definiu o SC como sedo constituído por: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6EA44-8E09-4A15-8C3B-87C04B9A775B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82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distância Terra-Sol, que é de 149 milhões de km, em média, varia ao longo do ano. A Terra passa a cada semestre, alternadamente, no periélio, ou seja, é neste ponto mais próximo do Sol no afélio, ou seja, é neste ponto que longe do Sol. A diferença entre estas duas distâncias é determinada pela excentricidade. Ao longo do tempo, a excentricidade varia substancialmente, de modo que a distância Terra-Sol varia entre 129 e 187 milhões de km. 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Movimento de precessão: É o movimento do eixo da Terra girando em torno do eixo da Eclíptica, com duração de aproximadamente 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26.000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anos.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6EA44-8E09-4A15-8C3B-87C04B9A775B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54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6EA44-8E09-4A15-8C3B-87C04B9A775B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53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6EA44-8E09-4A15-8C3B-87C04B9A775B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4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2838EB-1CE1-4902-B6DF-B2D67F58855C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18442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0B7274-80E9-41CC-A61E-579733AEAB43}" type="slidenum">
              <a:rPr lang="pt-BR" altLang="pt-BR" sz="12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pt-BR" altLang="pt-BR" sz="1200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844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4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417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353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29BA69-A932-4E14-A3B7-021038B51893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184115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1FA263-9815-4A00-B722-E0ABFB75F51B}" type="slidenum">
              <a:rPr lang="pt-BR" altLang="pt-BR" sz="12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pt-BR" altLang="pt-BR" sz="1200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8411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5800"/>
            <a:ext cx="4543425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11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4175" cy="4092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496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6F227DF-EBC2-40D4-8BEB-BA7EE15625EC}" type="slidenum">
              <a:rPr lang="pt-BR" altLang="pt-BR" sz="1300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pt-BR" altLang="pt-BR" sz="1300">
              <a:ea typeface="Lucida Sans Unicode" panose="020B0602030504020204" pitchFamily="34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61025" cy="4586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4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2638" algn="l"/>
                <a:tab pos="1566863" algn="l"/>
                <a:tab pos="2351088" algn="l"/>
                <a:tab pos="3135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D45C24-FF77-4FEA-A91A-1CEDA91F042F}" type="slidenum">
              <a:rPr lang="pt-BR" altLang="pt-BR" sz="1300" smtClean="0">
                <a:ea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t-BR" altLang="pt-BR" sz="1300">
              <a:ea typeface="Lucida Sans Unicode" panose="020B0602030504020204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61025" cy="4586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4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5113" y="174625"/>
            <a:ext cx="2052637" cy="593725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05513" cy="593725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2118-3A7E-4E7F-B44A-A6B0909D18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144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907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8675" y="1604963"/>
            <a:ext cx="402907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10550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0550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2º Nível da estrutura de tópicos</a:t>
            </a:r>
          </a:p>
          <a:p>
            <a:pPr lvl="2"/>
            <a:r>
              <a:rPr lang="en-GB"/>
              <a:t>3º Nível da estrutura de tópicos</a:t>
            </a:r>
          </a:p>
          <a:p>
            <a:pPr lvl="3"/>
            <a:r>
              <a:rPr lang="en-GB"/>
              <a:t>4º Nível da estrutura de tópicos</a:t>
            </a:r>
          </a:p>
          <a:p>
            <a:pPr lvl="4"/>
            <a:r>
              <a:rPr lang="en-GB"/>
              <a:t>5º Nível da estrutura de tópicos</a:t>
            </a:r>
          </a:p>
          <a:p>
            <a:pPr lvl="4"/>
            <a:r>
              <a:rPr lang="en-GB"/>
              <a:t>6º Nível da estrutura de tópicos</a:t>
            </a:r>
          </a:p>
          <a:p>
            <a:pPr lvl="4"/>
            <a:r>
              <a:rPr lang="en-GB"/>
              <a:t>7º Nível da estrutura de tópicos</a:t>
            </a:r>
          </a:p>
          <a:p>
            <a:pPr lvl="4"/>
            <a:r>
              <a:rPr lang="en-GB"/>
              <a:t>8º Nível da estrutura de tópicos</a:t>
            </a:r>
          </a:p>
          <a:p>
            <a:pPr lvl="4"/>
            <a:r>
              <a:rPr lang="en-GB"/>
              <a:t>9º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Clique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editar</a:t>
            </a:r>
            <a:r>
              <a:rPr lang="en-GB" dirty="0"/>
              <a:t> o </a:t>
            </a:r>
            <a:r>
              <a:rPr lang="en-GB" dirty="0" err="1"/>
              <a:t>formato</a:t>
            </a:r>
            <a:r>
              <a:rPr lang="en-GB" dirty="0"/>
              <a:t> do </a:t>
            </a:r>
            <a:r>
              <a:rPr lang="en-GB" dirty="0" err="1"/>
              <a:t>texto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1"/>
            <a:r>
              <a:rPr lang="en-GB" dirty="0"/>
              <a:t>2º </a:t>
            </a:r>
            <a:r>
              <a:rPr lang="en-GB" dirty="0" err="1"/>
              <a:t>Nível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2"/>
            <a:r>
              <a:rPr lang="en-GB" dirty="0"/>
              <a:t>3º </a:t>
            </a:r>
            <a:r>
              <a:rPr lang="en-GB" dirty="0" err="1"/>
              <a:t>Nível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3"/>
            <a:r>
              <a:rPr lang="en-GB" dirty="0"/>
              <a:t>4º </a:t>
            </a:r>
            <a:r>
              <a:rPr lang="en-GB" dirty="0" err="1"/>
              <a:t>Nível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5º </a:t>
            </a:r>
            <a:r>
              <a:rPr lang="en-GB" dirty="0" err="1"/>
              <a:t>Nível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6º </a:t>
            </a:r>
            <a:r>
              <a:rPr lang="en-GB" dirty="0" err="1"/>
              <a:t>Nível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7º </a:t>
            </a:r>
            <a:r>
              <a:rPr lang="en-GB" dirty="0" err="1"/>
              <a:t>Nível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8º </a:t>
            </a:r>
            <a:r>
              <a:rPr lang="en-GB" dirty="0" err="1"/>
              <a:t>Nível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9º </a:t>
            </a:r>
            <a:r>
              <a:rPr lang="en-GB" dirty="0" err="1"/>
              <a:t>Nível</a:t>
            </a:r>
            <a:r>
              <a:rPr lang="en-GB" dirty="0"/>
              <a:t> </a:t>
            </a:r>
            <a:r>
              <a:rPr lang="en-GB" dirty="0" err="1"/>
              <a:t>da</a:t>
            </a:r>
            <a:r>
              <a:rPr lang="en-GB" dirty="0"/>
              <a:t>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ved=0CAYQjB0&amp;url=http://climanalise.cptec.inpe.br/~rclimanl/boletim/cliesp10a/fish.html&amp;ei=mmSPVNSpGInXggS3pgM&amp;bvm=bv.81828268,d.cWc&amp;psig=AFQjCNHWN5wdiF80guyuY4eVEfrLe3INiw&amp;ust=141876745614328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2463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-56280"/>
            <a:ext cx="676875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</a:rPr>
              <a:t>SISTEMA DE PROTEÇÃO DA AMAZÔNIA -  SIPAM</a:t>
            </a:r>
          </a:p>
          <a:p>
            <a:pPr algn="ctr">
              <a:buClrTx/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</a:rPr>
              <a:t>CENTRO REGINAL DE PORTO VELHO – CR / PV</a:t>
            </a:r>
          </a:p>
          <a:p>
            <a:pPr algn="ctr">
              <a:buClrTx/>
              <a:buFontTx/>
              <a:buNone/>
            </a:pPr>
            <a:r>
              <a:rPr lang="pt-BR" altLang="pt-BR" sz="2400" b="1" dirty="0">
                <a:solidFill>
                  <a:schemeClr val="bg1"/>
                </a:solidFill>
              </a:rPr>
              <a:t>DIVISÃO DE METEORLOGIA E CLIMATOLOGIA</a:t>
            </a:r>
            <a:endParaRPr lang="pt-BR" altLang="pt-BR" b="1" dirty="0">
              <a:solidFill>
                <a:srgbClr val="77933C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1560" y="1844824"/>
            <a:ext cx="7992689" cy="8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</a:rPr>
              <a:t>O CLIMA E O RISCO DE FOGO NA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>
                <a:solidFill>
                  <a:schemeClr val="tx1"/>
                </a:solidFill>
              </a:rPr>
              <a:t>ESTAÇÃO SECA 2019</a:t>
            </a:r>
            <a:endParaRPr lang="pt-BR" altLang="pt-BR" sz="2800" b="1" dirty="0">
              <a:solidFill>
                <a:srgbClr val="337D45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03848" y="4293096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Slides preparado para subsidiar  as discussões na </a:t>
            </a:r>
            <a:r>
              <a:rPr lang="pt-BR" sz="1400" b="1" dirty="0"/>
              <a:t>XXXII Semana de  Geografia; do XIV Encontro de Pós–Graduação em Geografia e do I Encontro dos Grupos de Pesquisas da Geografia – As Queimadas na Amazônia e os Impactos Socioambientais no Brasil Profundo </a:t>
            </a:r>
          </a:p>
          <a:p>
            <a:pPr algn="r"/>
            <a:r>
              <a:rPr lang="pt-BR" sz="1400" dirty="0"/>
              <a:t>Porto Velho, 06 de novembro de 2019.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95916" y="3142709"/>
            <a:ext cx="5412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pt-BR" altLang="pt-BR" dirty="0">
                <a:cs typeface="Times New Roman" panose="02020603050405020304" pitchFamily="18" charset="0"/>
              </a:rPr>
              <a:t>Marcelo José Gama da Silva</a:t>
            </a:r>
          </a:p>
          <a:p>
            <a:pPr algn="ctr">
              <a:buClrTx/>
              <a:buFontTx/>
              <a:buNone/>
            </a:pPr>
            <a:r>
              <a:rPr lang="pt-BR" altLang="pt-BR" dirty="0">
                <a:cs typeface="Times New Roman" panose="02020603050405020304" pitchFamily="18" charset="0"/>
              </a:rPr>
              <a:t>Analista em Ciências e Tecnologia - Meteorologista</a:t>
            </a:r>
          </a:p>
        </p:txBody>
      </p:sp>
    </p:spTree>
    <p:extLst>
      <p:ext uri="{BB962C8B-B14F-4D97-AF65-F5344CB8AC3E}">
        <p14:creationId xmlns:p14="http://schemas.microsoft.com/office/powerpoint/2010/main" val="3772811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47" y="1196752"/>
            <a:ext cx="6840538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0" y="2808536"/>
            <a:ext cx="1688035" cy="119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buSzPct val="100000"/>
              <a:defRPr/>
            </a:pPr>
            <a:r>
              <a:rPr lang="pt-BR" alt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n-ea"/>
              </a:rPr>
              <a:t>SAZONALIDADE DA PRECIPITAÇÃO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5436096" y="6444044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linkClick r:id="rId3"/>
              </a:rPr>
              <a:t>Fonte: climanalise.cptec.inpe.br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1907704" y="3068960"/>
            <a:ext cx="6775081" cy="315906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6" y="1124744"/>
            <a:ext cx="9144000" cy="524127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1" y="216023"/>
            <a:ext cx="8924147" cy="692697"/>
          </a:xfrm>
          <a:prstGeom prst="rect">
            <a:avLst/>
          </a:prstGeom>
        </p:spPr>
        <p:txBody>
          <a:bodyPr/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pt-BR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            PRECIPITAÇÃO NA BACIA AMAZÔNICA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altLang="pt-B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6" y="1124744"/>
            <a:ext cx="9144000" cy="53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812925" y="1395787"/>
            <a:ext cx="5495379" cy="313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76000"/>
              </a:lnSpc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CLIMATOLOGIA DE PRECIPITAÇÃO REGIÃO AMAZÔNICA</a:t>
            </a:r>
          </a:p>
        </p:txBody>
      </p:sp>
      <p:pic>
        <p:nvPicPr>
          <p:cNvPr id="3" name="Imagem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84" y="2196211"/>
            <a:ext cx="5400000" cy="3600000"/>
          </a:xfrm>
          <a:prstGeom prst="rect">
            <a:avLst/>
          </a:prstGeom>
        </p:spPr>
      </p:pic>
      <p:pic>
        <p:nvPicPr>
          <p:cNvPr id="13" name="Picture 6" descr="V:\CLIMA\CLIMATOLOGIA\CHUVA\CLM_TRI\4_CLI_AMJ\CLIM_AMJ.pn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8450" y="2196211"/>
            <a:ext cx="54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S:\CLIMA\CLIMATOLOGIA\CHUVA\CLM_TRI\7_CLI_JAS\CLIM_JAS.pn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0409" y="2196211"/>
            <a:ext cx="54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93" y="2207161"/>
            <a:ext cx="54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1" y="216023"/>
            <a:ext cx="8924147" cy="692697"/>
          </a:xfrm>
          <a:prstGeom prst="rect">
            <a:avLst/>
          </a:prstGeom>
        </p:spPr>
        <p:txBody>
          <a:bodyPr/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pt-BR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            PRECIPITAÇÃO NA BACIA AMAZÔNICA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altLang="pt-B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216023"/>
            <a:ext cx="6984776" cy="692697"/>
          </a:xfrm>
          <a:prstGeom prst="rect">
            <a:avLst/>
          </a:prstGeom>
        </p:spPr>
        <p:txBody>
          <a:bodyPr/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pt-BR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            VARIABILIDADE CLIMÁTICA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altLang="pt-B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1268760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Embora o ciclo anual domine a variabilidade climática na Amazônia, a variabilidade interanual é bem marcante, como revelados pelos registros históricos dos rios amazônicos (secas e enchentes);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fenômeno El Niño-Oscilação Sul (ENOS) é caracterizado por anomalias, positivas (El Niño) ou negativas (La Niña), de temperatura da superfície do mar (TSM) no Pacífico equatorial, e sua caracterização é feita através de índices (IOS) calculado através da diferença de pressão entre duas regiões distintas: Taiti e Darwin e os índices nomeados Niño (Niño 1+2, Niño 3, Niño 3.4 e Niño 4), que nada mais são do que as anomalias de TSM médias em diferentes regiões do Pacífico equatorial;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secas na Amazônia em geral estão associadas ao El Niño ou ao aquecimento do Atlântico tropical Norte, e as secas causadas pelo El Niño são mais pronunciadas nas áreas centrais e norte da bacia;</a:t>
            </a:r>
          </a:p>
          <a:p>
            <a:pPr algn="just"/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20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3155852"/>
            <a:ext cx="8964488" cy="129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2800" b="1" dirty="0">
                <a:solidFill>
                  <a:srgbClr val="337D45"/>
                </a:solidFill>
                <a:latin typeface="Tahoma" pitchFamily="34" charset="0"/>
                <a:cs typeface="Tahoma" pitchFamily="34" charset="0"/>
              </a:rPr>
              <a:t>RELAÇÃO ENTRE FOGO E AS VARIÁVEIS METEOROLÓGICAS </a:t>
            </a:r>
          </a:p>
        </p:txBody>
      </p:sp>
    </p:spTree>
    <p:extLst>
      <p:ext uri="{BB962C8B-B14F-4D97-AF65-F5344CB8AC3E}">
        <p14:creationId xmlns:p14="http://schemas.microsoft.com/office/powerpoint/2010/main" val="326324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331640" y="313492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pt-BR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CONCEITOS SOBRE O FOGO (Def.)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1052736"/>
            <a:ext cx="85689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Que é o Fogo?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É um fenômeno físico resultante de reações químicas (combustão) onde há uma rápida combinação entre o oxigênio e uma substância com características combustível qualquer, com produção de calor, luz e, geralmente, chamas.</a:t>
            </a:r>
          </a:p>
          <a:p>
            <a:pPr algn="just"/>
            <a:r>
              <a:rPr lang="pt-BR" sz="2400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Que é uma Queimada?</a:t>
            </a:r>
          </a:p>
          <a:p>
            <a:pPr algn="just"/>
            <a:endParaRPr lang="pt-BR" sz="2400" dirty="0"/>
          </a:p>
          <a:p>
            <a:pPr algn="just"/>
            <a:r>
              <a:rPr lang="pt-BR" sz="2000" dirty="0"/>
              <a:t>É a prática florestal ou agropastoril onde o fogo é  utilizado     de forma controlada, atuando como um fator de produção.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Que é um Incêndio Florestal?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É o fogo sem controle que incide sobre qualquer  forma de     vegetação, podendo ser provocado pelo ser humano ou por     fonte natural.</a:t>
            </a:r>
          </a:p>
        </p:txBody>
      </p:sp>
    </p:spTree>
    <p:extLst>
      <p:ext uri="{BB962C8B-B14F-4D97-AF65-F5344CB8AC3E}">
        <p14:creationId xmlns:p14="http://schemas.microsoft.com/office/powerpoint/2010/main" val="17889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331640" y="313492"/>
            <a:ext cx="7704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pt-BR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CONCEITOS SOBRE O FOGO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8020458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13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101294" y="241484"/>
            <a:ext cx="3134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defRPr/>
            </a:pPr>
            <a:r>
              <a:rPr lang="pt-BR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O USO DO FOGO</a:t>
            </a:r>
          </a:p>
        </p:txBody>
      </p:sp>
      <p:pic>
        <p:nvPicPr>
          <p:cNvPr id="5" name="Picture 9" descr="Ecde0110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326553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84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65760" y="447055"/>
            <a:ext cx="861279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cap="all" spc="-150" dirty="0">
                <a:ln/>
                <a:solidFill>
                  <a:schemeClr val="bg1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TEMPERATURA DO AR</a:t>
            </a:r>
          </a:p>
        </p:txBody>
      </p:sp>
      <p:graphicFrame>
        <p:nvGraphicFramePr>
          <p:cNvPr id="3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93427"/>
              </p:ext>
            </p:extLst>
          </p:nvPr>
        </p:nvGraphicFramePr>
        <p:xfrm>
          <a:off x="457771" y="3741082"/>
          <a:ext cx="8258203" cy="221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967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TEMPERATURA</a:t>
                      </a:r>
                      <a:r>
                        <a:rPr lang="pt-BR" b="1" baseline="0" dirty="0"/>
                        <a:t> </a:t>
                      </a:r>
                      <a:r>
                        <a:rPr lang="pt-BR" b="1" dirty="0"/>
                        <a:t>(</a:t>
                      </a:r>
                      <a:r>
                        <a:rPr lang="pt-BR" u="none" baseline="30000" dirty="0"/>
                        <a:t>o</a:t>
                      </a:r>
                      <a:r>
                        <a:rPr lang="pt-BR" dirty="0"/>
                        <a:t>C)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INFLAMABILIDADE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&lt;12,8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Geralmente sem perigo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12,8</a:t>
                      </a:r>
                      <a:r>
                        <a:rPr lang="pt-BR" baseline="0" dirty="0"/>
                        <a:t> a 21,1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Início de perigo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21,2 a 29,4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Perigoso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&gt;29,4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Extremamente perigoso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00604" y="306896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Temperatura e grau de inflamabilidade.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0604" y="1340768"/>
            <a:ext cx="8319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Temperatura do Ar - Indica o quanto o ar está sendo aquecido ou resfriado pela energia solar e pela superfície. Influi diretamente na combustão</a:t>
            </a:r>
          </a:p>
        </p:txBody>
      </p:sp>
    </p:spTree>
    <p:extLst>
      <p:ext uri="{BB962C8B-B14F-4D97-AF65-F5344CB8AC3E}">
        <p14:creationId xmlns:p14="http://schemas.microsoft.com/office/powerpoint/2010/main" val="307743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65760" y="447055"/>
            <a:ext cx="861279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cap="all" spc="-150" dirty="0">
                <a:ln/>
                <a:solidFill>
                  <a:schemeClr val="bg1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Umidade  DO AR</a:t>
            </a:r>
          </a:p>
        </p:txBody>
      </p:sp>
      <p:graphicFrame>
        <p:nvGraphicFramePr>
          <p:cNvPr id="3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467075"/>
              </p:ext>
            </p:extLst>
          </p:nvPr>
        </p:nvGraphicFramePr>
        <p:xfrm>
          <a:off x="428596" y="3371953"/>
          <a:ext cx="8258203" cy="265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967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UMIDADE</a:t>
                      </a:r>
                      <a:r>
                        <a:rPr lang="pt-BR" b="1" baseline="0" dirty="0"/>
                        <a:t> RELATIVA DO AR </a:t>
                      </a:r>
                      <a:r>
                        <a:rPr lang="pt-BR" b="1" dirty="0"/>
                        <a:t>(%</a:t>
                      </a:r>
                      <a:r>
                        <a:rPr lang="pt-BR" dirty="0"/>
                        <a:t>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FATOR DE PROPAGAÇÃO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41 a 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31 a 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26 a 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 a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&lt;16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28596" y="285293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UR e grau de propagação do fogo.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6379" y="1364575"/>
            <a:ext cx="8332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Umidade do Ar – Quando a umidade relativa do ar desce ao nível de 30% ou menos, torna-se extremamente difícil combater um incêndio</a:t>
            </a:r>
          </a:p>
        </p:txBody>
      </p:sp>
    </p:spTree>
    <p:extLst>
      <p:ext uri="{BB962C8B-B14F-4D97-AF65-F5344CB8AC3E}">
        <p14:creationId xmlns:p14="http://schemas.microsoft.com/office/powerpoint/2010/main" val="2136428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65760" y="447055"/>
            <a:ext cx="8612793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cap="all" spc="-150" dirty="0">
                <a:ln/>
                <a:solidFill>
                  <a:schemeClr val="bg1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PRECIPITAÇÃO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8596" y="1115452"/>
            <a:ext cx="8319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Precipitação – A precipitação é o fator fundamental na definição do início, término e duração das estações de alto potencial de Queimadas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869816" y="5949280"/>
            <a:ext cx="737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Relação entre precipitação x focos de calor 2003 a 2017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81" y="2420888"/>
            <a:ext cx="66103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7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67544" y="1782683"/>
            <a:ext cx="792088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Times New Roman" charset="0"/>
              <a:buNone/>
              <a:defRPr/>
            </a:pPr>
            <a:r>
              <a:rPr lang="pt-BR" sz="3200" b="1" dirty="0">
                <a:latin typeface="Arial" charset="0"/>
                <a:ea typeface="ＭＳ Ｐゴシック" charset="0"/>
              </a:rPr>
              <a:t>SUMÁRIO</a:t>
            </a:r>
          </a:p>
          <a:p>
            <a:pPr algn="ctr">
              <a:buFont typeface="Times New Roman" charset="0"/>
              <a:buNone/>
              <a:defRPr/>
            </a:pPr>
            <a:endParaRPr lang="pt-BR" sz="3200" b="1" dirty="0">
              <a:latin typeface="Arial" charset="0"/>
              <a:ea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SISTEMA CLIMÁTICO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CLIMATOLOGIA DA AMAZÔNIA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RELAÇÃO ENTRE FOGO E AS VARIÁVEIS METEOROLÓGICAS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PROGNÓSTICO CLIMÁTICO PARA A ESTAÇÃO SECA 2019 E OS PADRÕES OBSERVADOS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FOCOS DE CALOR EM RONDÔNIA (2018/2019)</a:t>
            </a:r>
          </a:p>
        </p:txBody>
      </p:sp>
    </p:spTree>
    <p:extLst>
      <p:ext uri="{BB962C8B-B14F-4D97-AF65-F5344CB8AC3E}">
        <p14:creationId xmlns:p14="http://schemas.microsoft.com/office/powerpoint/2010/main" val="3896989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5422" y="447055"/>
            <a:ext cx="8683131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cap="all" spc="-150" dirty="0">
                <a:ln/>
                <a:solidFill>
                  <a:schemeClr val="bg1"/>
                </a:solidFill>
                <a:effectLst>
                  <a:reflection blurRad="12700" stA="50000" endPos="50000" dir="5400000" sy="-100000" rotWithShape="0"/>
                </a:effectLst>
                <a:latin typeface="+mj-lt"/>
                <a:ea typeface="+mj-ea"/>
                <a:cs typeface="+mj-cs"/>
              </a:rPr>
              <a:t>VENTO</a:t>
            </a:r>
          </a:p>
        </p:txBody>
      </p:sp>
      <p:graphicFrame>
        <p:nvGraphicFramePr>
          <p:cNvPr id="3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15279"/>
              </p:ext>
            </p:extLst>
          </p:nvPr>
        </p:nvGraphicFramePr>
        <p:xfrm>
          <a:off x="428596" y="3280424"/>
          <a:ext cx="8258203" cy="265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967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VELOCIDADE</a:t>
                      </a:r>
                      <a:r>
                        <a:rPr lang="pt-BR" b="1" baseline="0" dirty="0"/>
                        <a:t> DO VENTO </a:t>
                      </a:r>
                      <a:r>
                        <a:rPr lang="pt-BR" b="1" dirty="0"/>
                        <a:t>(km/h</a:t>
                      </a:r>
                      <a:r>
                        <a:rPr lang="pt-BR" dirty="0"/>
                        <a:t>)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FATOR DE PROPAGAÇÃO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09 a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 a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25 a 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 a 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41 a 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42844" y="2708920"/>
            <a:ext cx="87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Relação da velocidade do vento com propagação do fogo.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8596" y="1124744"/>
            <a:ext cx="8319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Vento – Ativa a combustão através do fornecimento contínuo de oxigênio, ajuda as fagulhas a iniciar o processo de ignição do material combustível </a:t>
            </a:r>
            <a:r>
              <a:rPr lang="pt-BR" sz="2400" dirty="0" err="1"/>
              <a:t>etc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99873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755576" y="1124744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13"/>
          <p:cNvSpPr txBox="1">
            <a:spLocks noChangeArrowheads="1"/>
          </p:cNvSpPr>
          <p:nvPr/>
        </p:nvSpPr>
        <p:spPr bwMode="auto">
          <a:xfrm>
            <a:off x="1619672" y="231031"/>
            <a:ext cx="6912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ESTAÇÃO SECA =&gt; QUEIMADAS</a:t>
            </a:r>
          </a:p>
        </p:txBody>
      </p:sp>
    </p:spTree>
    <p:extLst>
      <p:ext uri="{BB962C8B-B14F-4D97-AF65-F5344CB8AC3E}">
        <p14:creationId xmlns:p14="http://schemas.microsoft.com/office/powerpoint/2010/main" val="3548874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" y="2621811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2800" b="1" dirty="0">
                <a:solidFill>
                  <a:srgbClr val="337D45"/>
                </a:solidFill>
                <a:latin typeface="Tahoma" pitchFamily="34" charset="0"/>
                <a:cs typeface="Tahoma" pitchFamily="34" charset="0"/>
              </a:rPr>
              <a:t>PROGNÓSTICO CLIMÁTICO PARA A ESTAÇÃO SECA 2019 E OS </a:t>
            </a:r>
          </a:p>
          <a:p>
            <a:pPr lvl="1" algn="ctr">
              <a:lnSpc>
                <a:spcPct val="15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2800" b="1" dirty="0">
                <a:solidFill>
                  <a:srgbClr val="337D45"/>
                </a:solidFill>
                <a:latin typeface="Tahoma" pitchFamily="34" charset="0"/>
                <a:cs typeface="Tahoma" pitchFamily="34" charset="0"/>
              </a:rPr>
              <a:t>PADRÕES OBSERVADOS  E SUAS ANOMALIAS</a:t>
            </a:r>
          </a:p>
        </p:txBody>
      </p:sp>
    </p:spTree>
    <p:extLst>
      <p:ext uri="{BB962C8B-B14F-4D97-AF65-F5344CB8AC3E}">
        <p14:creationId xmlns:p14="http://schemas.microsoft.com/office/powerpoint/2010/main" val="877712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368152" y="364272"/>
            <a:ext cx="7668344" cy="5623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76000"/>
              </a:lnSpc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CLIMATOLOGIA DE PRECIPITAÇÃO NA REGIÃO AMAZÔNICA</a:t>
            </a:r>
          </a:p>
        </p:txBody>
      </p:sp>
      <p:pic>
        <p:nvPicPr>
          <p:cNvPr id="4" name="Picture 5" descr="S:\CLIMA\CLIMATOLOGIA\CHUVA\CLM_TRI\7_CLI_JAS\CLIM_J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124744"/>
            <a:ext cx="7351723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7160217" y="6444044"/>
            <a:ext cx="1804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200" b="1" dirty="0">
                <a:solidFill>
                  <a:schemeClr val="bg1"/>
                </a:solidFill>
              </a:rPr>
              <a:t>Fonte: CPC/ SIPAM</a:t>
            </a:r>
          </a:p>
        </p:txBody>
      </p:sp>
    </p:spTree>
    <p:extLst>
      <p:ext uri="{BB962C8B-B14F-4D97-AF65-F5344CB8AC3E}">
        <p14:creationId xmlns:p14="http://schemas.microsoft.com/office/powerpoint/2010/main" val="2231467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259632" y="364272"/>
            <a:ext cx="7884368" cy="5623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76000"/>
              </a:lnSpc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CLIMATOLOGIA DA TEMPERATURA NA  REGIÃO AMAZÔNICA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023386" y="1340768"/>
            <a:ext cx="3132790" cy="31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76000"/>
              </a:lnSpc>
              <a:spcBef>
                <a:spcPts val="1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pt-BR" b="1" dirty="0">
                <a:solidFill>
                  <a:srgbClr val="337D45"/>
                </a:solidFill>
                <a:latin typeface="Calibri" pitchFamily="34" charset="0"/>
                <a:cs typeface="Arial" pitchFamily="34" charset="0"/>
              </a:rPr>
              <a:t>TEMPERATURA MÁXIMA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614" y="1262992"/>
            <a:ext cx="3100022" cy="466725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988840"/>
            <a:ext cx="2879725" cy="365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007890"/>
            <a:ext cx="3009900" cy="36369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001539"/>
            <a:ext cx="2892414" cy="36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0" descr="temp_min_julho.jpg"/>
          <p:cNvPicPr>
            <a:picLocks noChangeAspect="1"/>
          </p:cNvPicPr>
          <p:nvPr/>
        </p:nvPicPr>
        <p:blipFill>
          <a:blip r:embed="rId6" cstate="print"/>
          <a:srcRect t="8530"/>
          <a:stretch>
            <a:fillRect/>
          </a:stretch>
        </p:blipFill>
        <p:spPr bwMode="auto">
          <a:xfrm>
            <a:off x="-156" y="2017910"/>
            <a:ext cx="29289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6449" y="2017923"/>
            <a:ext cx="3024187" cy="3500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512" y="2017923"/>
            <a:ext cx="2820976" cy="352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7160217" y="6536377"/>
            <a:ext cx="1804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200" b="1" dirty="0">
                <a:solidFill>
                  <a:schemeClr val="bg1"/>
                </a:solidFill>
              </a:rPr>
              <a:t>Fonte: INPE / CPTEC</a:t>
            </a:r>
          </a:p>
        </p:txBody>
      </p:sp>
    </p:spTree>
    <p:extLst>
      <p:ext uri="{BB962C8B-B14F-4D97-AF65-F5344CB8AC3E}">
        <p14:creationId xmlns:p14="http://schemas.microsoft.com/office/powerpoint/2010/main" val="156911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3"/>
          <p:cNvSpPr txBox="1">
            <a:spLocks noChangeArrowheads="1"/>
          </p:cNvSpPr>
          <p:nvPr/>
        </p:nvSpPr>
        <p:spPr bwMode="auto">
          <a:xfrm>
            <a:off x="1331640" y="303039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PROGNÓSTICO  TSM - JUN/JUL/AGO - 2019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9320"/>
            <a:ext cx="594021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8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23474" y="296693"/>
            <a:ext cx="7713022" cy="60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62000"/>
              </a:lnSpc>
              <a:buSzPct val="100000"/>
              <a:defRPr/>
            </a:pPr>
            <a:r>
              <a:rPr lang="en-GB" altLang="pt-BR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PROGNÓSTICO CLIMÁTICO DO SIPAM PARA </a:t>
            </a:r>
          </a:p>
          <a:p>
            <a:pPr algn="ctr" eaLnBrk="1" hangingPunct="1">
              <a:lnSpc>
                <a:spcPct val="62000"/>
              </a:lnSpc>
              <a:buSzPct val="100000"/>
              <a:defRPr/>
            </a:pPr>
            <a:endParaRPr lang="en-GB" altLang="pt-BR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62000"/>
              </a:lnSpc>
              <a:buSzPct val="100000"/>
              <a:defRPr/>
            </a:pPr>
            <a:r>
              <a:rPr lang="en-GB" altLang="pt-BR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ESTAÇÃO SECA 2019</a:t>
            </a:r>
          </a:p>
        </p:txBody>
      </p:sp>
      <p:sp>
        <p:nvSpPr>
          <p:cNvPr id="4" name="CaixaDeTexto 13"/>
          <p:cNvSpPr txBox="1">
            <a:spLocks noChangeArrowheads="1"/>
          </p:cNvSpPr>
          <p:nvPr/>
        </p:nvSpPr>
        <p:spPr bwMode="auto">
          <a:xfrm>
            <a:off x="179512" y="1052736"/>
            <a:ext cx="864096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cs typeface="Tahoma" pitchFamily="34" charset="0"/>
              </a:rPr>
              <a:t>O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oceano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Pacífico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sinaliza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pt-BR" dirty="0">
                <a:latin typeface="Tahoma" pitchFamily="34" charset="0"/>
                <a:cs typeface="Tahoma" pitchFamily="34" charset="0"/>
              </a:rPr>
              <a:t>manutenção do fenômeno El Niño, porém de fraca intensidade e pouca influência sobre a Amazônia Brasileira;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</a:p>
          <a:p>
            <a:pPr algn="just" eaLnBrk="1" hangingPunct="1"/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>
                <a:latin typeface="Tahoma" pitchFamily="34" charset="0"/>
                <a:cs typeface="Tahoma" pitchFamily="34" charset="0"/>
              </a:rPr>
              <a:t>Sobre o oceano Atlântico a expectativa é que prevaleça a condição de neutralidade na bacia norte e aquecimento anômalo ao sul, estabelecendo um gradiente térmico em direção ao Hemisfério Sul;</a:t>
            </a:r>
          </a:p>
          <a:p>
            <a:pPr algn="just" eaLnBrk="1" hangingPunct="1"/>
            <a:endParaRPr lang="pt-BR" dirty="0">
              <a:latin typeface="Tahoma" pitchFamily="34" charset="0"/>
              <a:cs typeface="Tahoma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>
                <a:latin typeface="Tahoma" pitchFamily="34" charset="0"/>
                <a:cs typeface="Tahoma" pitchFamily="34" charset="0"/>
              </a:rPr>
              <a:t>A temperatura ficará </a:t>
            </a:r>
            <a:r>
              <a:rPr lang="pt-BR" b="1" dirty="0">
                <a:latin typeface="Tahoma" pitchFamily="34" charset="0"/>
                <a:cs typeface="Tahoma" pitchFamily="34" charset="0"/>
              </a:rPr>
              <a:t>ACIMA DA MÉDIA </a:t>
            </a:r>
            <a:r>
              <a:rPr lang="pt-BR" dirty="0">
                <a:latin typeface="Tahoma" pitchFamily="34" charset="0"/>
                <a:cs typeface="Tahoma" pitchFamily="34" charset="0"/>
              </a:rPr>
              <a:t>no Mato Grosso e Rondônia e  próximo aos valores médios climatológicos no Acre;</a:t>
            </a:r>
          </a:p>
          <a:p>
            <a:pPr algn="just" eaLnBrk="1" hangingPunct="1"/>
            <a:endParaRPr lang="pt-BR" dirty="0">
              <a:latin typeface="Tahoma" pitchFamily="34" charset="0"/>
              <a:cs typeface="Tahoma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>
                <a:latin typeface="Tahoma" pitchFamily="34" charset="0"/>
                <a:cs typeface="Tahoma" pitchFamily="34" charset="0"/>
              </a:rPr>
              <a:t>A precipitação ficará </a:t>
            </a:r>
            <a:r>
              <a:rPr lang="pt-BR" b="1" dirty="0">
                <a:latin typeface="Tahoma" pitchFamily="34" charset="0"/>
                <a:cs typeface="Tahoma" pitchFamily="34" charset="0"/>
              </a:rPr>
              <a:t>DENTRO DOS PADRÕES CLIMATOLÓGICOS </a:t>
            </a:r>
            <a:r>
              <a:rPr lang="pt-BR" dirty="0">
                <a:latin typeface="Tahoma" pitchFamily="34" charset="0"/>
                <a:cs typeface="Tahoma" pitchFamily="34" charset="0"/>
              </a:rPr>
              <a:t>em Rondônia , Acre e Mato Grosso;</a:t>
            </a:r>
          </a:p>
          <a:p>
            <a:pPr algn="just" eaLnBrk="1" hangingPunct="1"/>
            <a:endParaRPr lang="pt-BR" dirty="0">
              <a:latin typeface="Tahoma" pitchFamily="34" charset="0"/>
              <a:cs typeface="Tahoma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pt-BR" dirty="0">
                <a:latin typeface="Tahoma" pitchFamily="34" charset="0"/>
                <a:cs typeface="Tahoma" pitchFamily="34" charset="0"/>
              </a:rPr>
              <a:t>Neste período a umidade relativa do ar poderá assumir valores inferiores a </a:t>
            </a:r>
            <a:r>
              <a:rPr lang="pt-BR" b="1" dirty="0">
                <a:latin typeface="Tahoma" pitchFamily="34" charset="0"/>
                <a:cs typeface="Tahoma" pitchFamily="34" charset="0"/>
              </a:rPr>
              <a:t>30%</a:t>
            </a:r>
            <a:r>
              <a:rPr lang="pt-BR" dirty="0">
                <a:latin typeface="Tahoma" pitchFamily="34" charset="0"/>
                <a:cs typeface="Tahoma" pitchFamily="34" charset="0"/>
              </a:rPr>
              <a:t>, no período da tarde, em Rondônia e Mato Grosso;</a:t>
            </a:r>
          </a:p>
          <a:p>
            <a:pPr algn="just" eaLnBrk="1" hangingPunct="1"/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Tahoma" pitchFamily="34" charset="0"/>
                <a:cs typeface="Tahoma" pitchFamily="34" charset="0"/>
              </a:rPr>
              <a:t>No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entanto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como</a:t>
            </a:r>
            <a:r>
              <a:rPr lang="en-US" dirty="0">
                <a:latin typeface="Tahoma" pitchFamily="34" charset="0"/>
                <a:cs typeface="Tahoma" pitchFamily="34" charset="0"/>
              </a:rPr>
              <a:t> as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chuvas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foram</a:t>
            </a:r>
            <a:r>
              <a:rPr lang="en-US" dirty="0">
                <a:latin typeface="Tahoma" pitchFamily="34" charset="0"/>
                <a:cs typeface="Tahoma" pitchFamily="34" charset="0"/>
              </a:rPr>
              <a:t> de normal 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seco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grande</a:t>
            </a:r>
            <a:r>
              <a:rPr lang="en-US" dirty="0">
                <a:latin typeface="Tahoma" pitchFamily="34" charset="0"/>
                <a:cs typeface="Tahoma" pitchFamily="34" charset="0"/>
              </a:rPr>
              <a:t> parte do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Sul</a:t>
            </a:r>
            <a:r>
              <a:rPr lang="en-US" dirty="0">
                <a:latin typeface="Tahoma" pitchFamily="34" charset="0"/>
                <a:cs typeface="Tahoma" pitchFamily="34" charset="0"/>
              </a:rPr>
              <a:t> da Amazônia, no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trimestre</a:t>
            </a:r>
            <a:r>
              <a:rPr lang="en-US" dirty="0">
                <a:latin typeface="Tahoma" pitchFamily="34" charset="0"/>
                <a:cs typeface="Tahoma" pitchFamily="34" charset="0"/>
              </a:rPr>
              <a:t> mar/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abr</a:t>
            </a:r>
            <a:r>
              <a:rPr lang="en-US" dirty="0">
                <a:latin typeface="Tahoma" pitchFamily="34" charset="0"/>
                <a:cs typeface="Tahoma" pitchFamily="34" charset="0"/>
              </a:rPr>
              <a:t>/mai-2019 e, com as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temperaturas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mais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elevadas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teremos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condições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propícias</a:t>
            </a:r>
            <a:r>
              <a:rPr lang="en-US" dirty="0">
                <a:latin typeface="Tahoma" pitchFamily="34" charset="0"/>
                <a:cs typeface="Tahoma" pitchFamily="34" charset="0"/>
              </a:rPr>
              <a:t> a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queimadas</a:t>
            </a:r>
            <a:r>
              <a:rPr lang="en-US" dirty="0">
                <a:latin typeface="Tahoma" pitchFamily="34" charset="0"/>
                <a:cs typeface="Tahoma" pitchFamily="34" charset="0"/>
              </a:rPr>
              <a:t> /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incêndios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cs typeface="Tahoma" pitchFamily="34" charset="0"/>
              </a:rPr>
              <a:t>florestais</a:t>
            </a:r>
            <a:r>
              <a:rPr lang="en-US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2908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3"/>
          <p:cNvSpPr txBox="1">
            <a:spLocks noChangeArrowheads="1"/>
          </p:cNvSpPr>
          <p:nvPr/>
        </p:nvSpPr>
        <p:spPr bwMode="auto">
          <a:xfrm>
            <a:off x="1331640" y="303039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MONITORAMENTO  TSM - JUN/JUL/AGO - 2019</a:t>
            </a:r>
          </a:p>
        </p:txBody>
      </p:sp>
      <p:pic>
        <p:nvPicPr>
          <p:cNvPr id="5" name="Picture 2" descr="C:\Users\josyanne.silva\Downloads\atsm_JUN_JUL_AUG_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44" y="1124744"/>
            <a:ext cx="652427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57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3"/>
          <p:cNvSpPr txBox="1">
            <a:spLocks noChangeArrowheads="1"/>
          </p:cNvSpPr>
          <p:nvPr/>
        </p:nvSpPr>
        <p:spPr bwMode="auto">
          <a:xfrm>
            <a:off x="1331640" y="303039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MONITORAMENTO  TSM - JUN/JUL/AGO - 2019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27D2DA-3FC4-4960-906E-2EC0ADE5E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71929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2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3"/>
          <p:cNvSpPr txBox="1">
            <a:spLocks noChangeArrowheads="1"/>
          </p:cNvSpPr>
          <p:nvPr/>
        </p:nvSpPr>
        <p:spPr bwMode="auto">
          <a:xfrm>
            <a:off x="1331640" y="303039"/>
            <a:ext cx="7776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MONITORAMENTO PREC. - JUN/JUL/AGO - 2019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720000" cy="5040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160217" y="6444044"/>
            <a:ext cx="1804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200" b="1" dirty="0">
                <a:solidFill>
                  <a:schemeClr val="bg1"/>
                </a:solidFill>
              </a:rPr>
              <a:t>Fonte: CPC/ SIPAM</a:t>
            </a:r>
          </a:p>
        </p:txBody>
      </p:sp>
    </p:spTree>
    <p:extLst>
      <p:ext uri="{BB962C8B-B14F-4D97-AF65-F5344CB8AC3E}">
        <p14:creationId xmlns:p14="http://schemas.microsoft.com/office/powerpoint/2010/main" val="44415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331640" y="231031"/>
            <a:ext cx="712879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en-US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SISTEMA CLIMÁTICO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73363" y="1281534"/>
            <a:ext cx="8618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 sistema climático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um sistema composto,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fechado mas não isolado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constituído por vários subsistemas limitados por participações permeáveis e diatérmicas.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79512" y="2564904"/>
            <a:ext cx="321508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86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86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8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86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Atmosfera </a:t>
            </a:r>
            <a:r>
              <a:rPr lang="pt-BR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(gases, partículas e vapor d’água);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Hidrosfera </a:t>
            </a:r>
            <a:r>
              <a:rPr lang="pt-BR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(água superficial e subterrânea);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pt-BR" altLang="pt-BR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Criosfera</a:t>
            </a:r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(parte gelada do planeta);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Litosfera </a:t>
            </a:r>
            <a:r>
              <a:rPr lang="pt-BR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terras emersas, com diferentes tipos de solo) 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anose="02020603050405020304" pitchFamily="18" charset="0"/>
              <a:buAutoNum type="arabicPeriod"/>
            </a:pPr>
            <a:r>
              <a:rPr lang="pt-BR" alt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 </a:t>
            </a:r>
            <a:r>
              <a:rPr lang="pt-BR" alt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(conjunto dos seres vivos terrestres e oceânicos)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478" y="2564904"/>
            <a:ext cx="536112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3"/>
          <p:cNvSpPr txBox="1">
            <a:spLocks noChangeArrowheads="1"/>
          </p:cNvSpPr>
          <p:nvPr/>
        </p:nvSpPr>
        <p:spPr bwMode="auto">
          <a:xfrm>
            <a:off x="1259632" y="293747"/>
            <a:ext cx="786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MONITORAMENTO PREC. - JUN/JUL/AGO - 2019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60217" y="6444044"/>
            <a:ext cx="1804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200" b="1" dirty="0">
                <a:solidFill>
                  <a:schemeClr val="bg1"/>
                </a:solidFill>
              </a:rPr>
              <a:t>Fonte: CPC/ SIPAM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7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77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3"/>
          <p:cNvSpPr txBox="1">
            <a:spLocks noChangeArrowheads="1"/>
          </p:cNvSpPr>
          <p:nvPr/>
        </p:nvSpPr>
        <p:spPr bwMode="auto">
          <a:xfrm>
            <a:off x="1259632" y="293747"/>
            <a:ext cx="786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MONITORAMENTO PREC. - JUN/JUL/AGO - 2019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60217" y="6536377"/>
            <a:ext cx="1804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1200" b="1" dirty="0">
                <a:solidFill>
                  <a:schemeClr val="bg1"/>
                </a:solidFill>
              </a:rPr>
              <a:t>Fonte: INPE / CPTEC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17" y="1268760"/>
            <a:ext cx="868419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7504" y="2708920"/>
            <a:ext cx="8856984" cy="65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algn="ctr">
              <a:lnSpc>
                <a:spcPct val="15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b="1" dirty="0">
                <a:solidFill>
                  <a:srgbClr val="337D45"/>
                </a:solidFill>
                <a:latin typeface="Tahoma" pitchFamily="34" charset="0"/>
                <a:ea typeface="+mn-ea"/>
                <a:cs typeface="Tahoma" pitchFamily="34" charset="0"/>
              </a:rPr>
              <a:t>FOCOS DE CALOR EM RONDÔNIA </a:t>
            </a:r>
          </a:p>
        </p:txBody>
      </p:sp>
    </p:spTree>
    <p:extLst>
      <p:ext uri="{BB962C8B-B14F-4D97-AF65-F5344CB8AC3E}">
        <p14:creationId xmlns:p14="http://schemas.microsoft.com/office/powerpoint/2010/main" val="17943394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071563"/>
            <a:ext cx="8215313" cy="46609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pt-BR" b="1" cap="all" dirty="0">
                <a:latin typeface="Lucida Sans" panose="020B0602030504020204" pitchFamily="34" charset="0"/>
              </a:rPr>
              <a:t>ALERTAS EM TEMPO REAL</a:t>
            </a:r>
          </a:p>
          <a:p>
            <a:pPr marL="0" indent="533400" algn="just">
              <a:buFont typeface="Times New Roman" panose="02020603050405020304" pitchFamily="18" charset="0"/>
              <a:buNone/>
              <a:defRPr/>
            </a:pPr>
            <a:endParaRPr lang="pt-BR" sz="2400" dirty="0">
              <a:latin typeface="Lucida Sans" panose="020B0602030504020204" pitchFamily="34" charset="0"/>
              <a:ea typeface="+mn-ea"/>
            </a:endParaRPr>
          </a:p>
          <a:p>
            <a:pPr marL="0" indent="0" algn="just">
              <a:defRPr/>
            </a:pPr>
            <a:r>
              <a:rPr lang="pt-BR" sz="2400" dirty="0"/>
              <a:t>O </a:t>
            </a:r>
            <a:r>
              <a:rPr lang="pt-BR" sz="2400" dirty="0" err="1"/>
              <a:t>Censipam</a:t>
            </a:r>
            <a:r>
              <a:rPr lang="pt-BR" sz="2400" dirty="0"/>
              <a:t> possui um sistema de detecção de focos de calor em funcionamento. O sistema </a:t>
            </a:r>
            <a:r>
              <a:rPr lang="pt-BR" sz="2400" dirty="0" err="1"/>
              <a:t>TeraScan</a:t>
            </a:r>
            <a:r>
              <a:rPr lang="pt-BR" sz="2400" dirty="0"/>
              <a:t> trás a possibilidade de se trabalhar com imagens de satélite obtidas a partir de antenas situadas na Amazônia, propiciando maior agilidade no processamento dos dados e na geração de alertas de queimadas.</a:t>
            </a:r>
          </a:p>
          <a:p>
            <a:pPr algn="just">
              <a:defRPr/>
            </a:pPr>
            <a:endParaRPr lang="pt-BR" altLang="pt-BR" sz="2400" dirty="0">
              <a:latin typeface="Lucida Sans" panose="020B0602030504020204" pitchFamily="34" charset="0"/>
              <a:ea typeface="+mn-ea"/>
            </a:endParaRPr>
          </a:p>
          <a:p>
            <a:pPr marL="0" indent="0" algn="just">
              <a:tabLst>
                <a:tab pos="266700" algn="l"/>
              </a:tabLst>
              <a:defRPr/>
            </a:pPr>
            <a:r>
              <a:rPr lang="pt-BR" sz="2400" dirty="0"/>
              <a:t>O sistema trabalha hoje com três tipos de sensores: MODIS (satélites AQUA e TERRA), AVHRR (satélites NOAA18 e NOAA19) e VIIRS (NPP-SUOMI). </a:t>
            </a:r>
            <a:endParaRPr lang="pt-BR" altLang="pt-BR" sz="2400" dirty="0">
              <a:latin typeface="Lucida Sans" panose="020B0602030504020204" pitchFamily="34" charset="0"/>
              <a:ea typeface="+mn-ea"/>
            </a:endParaRPr>
          </a:p>
          <a:p>
            <a:pPr marL="0" indent="533400" algn="just">
              <a:buFont typeface="Times New Roman" panose="02020603050405020304" pitchFamily="18" charset="0"/>
              <a:buNone/>
              <a:defRPr/>
            </a:pPr>
            <a:endParaRPr lang="pt-BR" altLang="pt-BR" sz="2400" dirty="0">
              <a:latin typeface="Lucida Sans" panose="020B0602030504020204" pitchFamily="34" charset="0"/>
              <a:ea typeface="+mn-ea"/>
            </a:endParaRPr>
          </a:p>
        </p:txBody>
      </p:sp>
      <p:sp>
        <p:nvSpPr>
          <p:cNvPr id="3" name="CaixaDeTexto 13"/>
          <p:cNvSpPr txBox="1">
            <a:spLocks noChangeArrowheads="1"/>
          </p:cNvSpPr>
          <p:nvPr/>
        </p:nvSpPr>
        <p:spPr bwMode="auto">
          <a:xfrm>
            <a:off x="1259632" y="293747"/>
            <a:ext cx="786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FOCOS DE CALOR</a:t>
            </a:r>
          </a:p>
        </p:txBody>
      </p:sp>
    </p:spTree>
    <p:extLst>
      <p:ext uri="{BB962C8B-B14F-4D97-AF65-F5344CB8AC3E}">
        <p14:creationId xmlns:p14="http://schemas.microsoft.com/office/powerpoint/2010/main" val="1258738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4" descr="imap://thiago%2Emartarole@imap.sipam.gov.br:993/fetch%3EUID%3E.Alertas%20Vulcan%3E11882?part=1.2"/>
          <p:cNvSpPr>
            <a:spLocks noChangeAspect="1" noChangeArrowheads="1"/>
          </p:cNvSpPr>
          <p:nvPr/>
        </p:nvSpPr>
        <p:spPr bwMode="auto">
          <a:xfrm>
            <a:off x="155575" y="-3657600"/>
            <a:ext cx="9525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3072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92605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47353"/>
            <a:ext cx="8856000" cy="4704750"/>
          </a:xfrm>
          <a:prstGeom prst="rect">
            <a:avLst/>
          </a:prstGeom>
        </p:spPr>
      </p:pic>
      <p:sp>
        <p:nvSpPr>
          <p:cNvPr id="5" name="CaixaDeTexto 13"/>
          <p:cNvSpPr txBox="1">
            <a:spLocks noChangeArrowheads="1"/>
          </p:cNvSpPr>
          <p:nvPr/>
        </p:nvSpPr>
        <p:spPr bwMode="auto">
          <a:xfrm>
            <a:off x="1259632" y="293747"/>
            <a:ext cx="7861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SIPAMHIDRO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84168" y="6444044"/>
            <a:ext cx="2712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http://siger.sipam.gov.br/</a:t>
            </a:r>
          </a:p>
        </p:txBody>
      </p:sp>
    </p:spTree>
    <p:extLst>
      <p:ext uri="{BB962C8B-B14F-4D97-AF65-F5344CB8AC3E}">
        <p14:creationId xmlns:p14="http://schemas.microsoft.com/office/powerpoint/2010/main" val="3352870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4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1137"/>
          <a:stretch>
            <a:fillRect/>
          </a:stretch>
        </p:blipFill>
        <p:spPr bwMode="auto">
          <a:xfrm>
            <a:off x="0" y="1711325"/>
            <a:ext cx="914400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96" r="11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4530" name="Text Box 2"/>
          <p:cNvSpPr txBox="1">
            <a:spLocks noChangeArrowheads="1"/>
          </p:cNvSpPr>
          <p:nvPr/>
        </p:nvSpPr>
        <p:spPr bwMode="auto">
          <a:xfrm>
            <a:off x="0" y="2792413"/>
            <a:ext cx="9144000" cy="11509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pt-BR" altLang="pt-BR" sz="2400" b="1">
                <a:solidFill>
                  <a:srgbClr val="000000"/>
                </a:solidFill>
                <a:latin typeface="Times New Roman" panose="02020603050405020304" pitchFamily="18" charset="0"/>
              </a:rPr>
              <a:t>Obrigado!</a:t>
            </a:r>
          </a:p>
        </p:txBody>
      </p:sp>
      <p:sp>
        <p:nvSpPr>
          <p:cNvPr id="1814531" name="Text Box 3"/>
          <p:cNvSpPr txBox="1">
            <a:spLocks noChangeArrowheads="1"/>
          </p:cNvSpPr>
          <p:nvPr/>
        </p:nvSpPr>
        <p:spPr bwMode="auto">
          <a:xfrm>
            <a:off x="0" y="5135563"/>
            <a:ext cx="9151938" cy="11509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buClrTx/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</a:t>
            </a:r>
          </a:p>
          <a:p>
            <a:pPr algn="ctr" eaLnBrk="1" hangingPunct="1">
              <a:lnSpc>
                <a:spcPct val="130000"/>
              </a:lnSpc>
              <a:buClrTx/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MARCELO GAMA</a:t>
            </a:r>
          </a:p>
          <a:p>
            <a:pPr algn="ctr" eaLnBrk="1" hangingPunct="1">
              <a:lnSpc>
                <a:spcPct val="130000"/>
              </a:lnSpc>
              <a:buClrTx/>
              <a:buFontTx/>
              <a:buNone/>
            </a:pPr>
            <a:r>
              <a:rPr lang="pt-BR" altLang="pt-BR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Divmet</a:t>
            </a:r>
            <a:r>
              <a:rPr lang="pt-BR" altLang="pt-B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– CR/PV  ( fone: 32176310 - marcelo.gama@sipam.gov.br)</a:t>
            </a:r>
          </a:p>
          <a:p>
            <a:pPr algn="ctr" eaLnBrk="1" hangingPunct="1">
              <a:lnSpc>
                <a:spcPct val="130000"/>
              </a:lnSpc>
              <a:buClrTx/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</a:t>
            </a:r>
          </a:p>
          <a:p>
            <a:pPr algn="ctr" eaLnBrk="1" hangingPunct="1">
              <a:lnSpc>
                <a:spcPct val="130000"/>
              </a:lnSpc>
              <a:buClrTx/>
              <a:buFontTx/>
              <a:buNone/>
            </a:pPr>
            <a:r>
              <a:rPr lang="pt-BR" altLang="pt-BR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</a:t>
            </a:r>
          </a:p>
        </p:txBody>
      </p:sp>
      <p:pic>
        <p:nvPicPr>
          <p:cNvPr id="1814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1625"/>
          <a:stretch>
            <a:fillRect/>
          </a:stretch>
        </p:blipFill>
        <p:spPr bwMode="auto">
          <a:xfrm>
            <a:off x="0" y="3871913"/>
            <a:ext cx="914400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07" r="16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5870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19675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interação entre estes subsistemas e as suas respostas diretas e indiretas resulta no CLIMA da terra. 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de uma região é o comportamento médio das condições meteorológicas predominantes durante um longo intervalo de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(três décadas), </a:t>
            </a:r>
            <a:r>
              <a:rPr lang="pt-BR" dirty="0">
                <a:cs typeface="Arial" panose="020B0604020202020204" pitchFamily="34" charset="0"/>
              </a:rPr>
              <a:t>caraterizado pela variabilidade 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valores médios dos diferentes </a:t>
            </a:r>
            <a:r>
              <a:rPr lang="pt-BR" dirty="0">
                <a:cs typeface="Arial" panose="020B0604020202020204" pitchFamily="34" charset="0"/>
              </a:rPr>
              <a:t>elementos climáticos ou meteorológicos (temperatura, umidade, precipitação, vento, insolação, pressão atmosférica, cobertura de nuvens e visibilidade,...)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cs typeface="Arial" panose="020B0604020202020204" pitchFamily="34" charset="0"/>
              </a:rPr>
              <a:t>Com o passar do tempo, cada um destes componentes se altera, em resposta a um forçamento climático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pt-BR" dirty="0">
                <a:cs typeface="Arial" panose="020B0604020202020204" pitchFamily="34" charset="0"/>
              </a:rPr>
              <a:t>alterações da configuração dos continentes da Terra</a:t>
            </a:r>
          </a:p>
          <a:p>
            <a:pPr marL="342900" indent="-342900" algn="just">
              <a:buAutoNum type="arabicParenR"/>
            </a:pPr>
            <a:endParaRPr lang="pt-BR" dirty="0"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pt-BR" dirty="0">
                <a:cs typeface="Arial" panose="020B0604020202020204" pitchFamily="34" charset="0"/>
              </a:rPr>
              <a:t>alterações na órbita da Terra</a:t>
            </a:r>
          </a:p>
          <a:p>
            <a:pPr marL="342900" indent="-342900" algn="just">
              <a:buAutoNum type="arabicParenR"/>
            </a:pPr>
            <a:endParaRPr lang="pt-BR" dirty="0"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pt-BR" dirty="0">
                <a:cs typeface="Arial" panose="020B0604020202020204" pitchFamily="34" charset="0"/>
              </a:rPr>
              <a:t> variações na intensidade da radiação solar</a:t>
            </a:r>
          </a:p>
          <a:p>
            <a:pPr marL="342900" indent="-342900" algn="just">
              <a:buAutoNum type="arabicParenR"/>
            </a:pPr>
            <a:endParaRPr lang="pt-BR" dirty="0">
              <a:cs typeface="Arial" panose="020B0604020202020204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31640" y="231031"/>
            <a:ext cx="712879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en-US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SISTEMA CLIMÁTICO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24" y="1235065"/>
            <a:ext cx="849694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844824"/>
            <a:ext cx="6457840" cy="360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161" y="1916832"/>
            <a:ext cx="6385318" cy="360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209" y="1944832"/>
            <a:ext cx="6319270" cy="3600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567300" y="1198493"/>
            <a:ext cx="6222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cs typeface="Arial" panose="020B0604020202020204" pitchFamily="34" charset="0"/>
              </a:rPr>
              <a:t>MOVIMENTO DAS </a:t>
            </a:r>
          </a:p>
          <a:p>
            <a:pPr algn="ctr"/>
            <a:r>
              <a:rPr lang="pt-BR" b="1" dirty="0">
                <a:cs typeface="Arial" panose="020B0604020202020204" pitchFamily="34" charset="0"/>
              </a:rPr>
              <a:t>PLACAS TECTÓNICAS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31640" y="231031"/>
            <a:ext cx="712879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en-US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SISTEMA CLIMÁTICO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1153615"/>
            <a:ext cx="4968552" cy="83609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24" y="2034589"/>
            <a:ext cx="7134693" cy="3600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3861" y="1220012"/>
            <a:ext cx="4324350" cy="73342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623" y="1969570"/>
            <a:ext cx="7134693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3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05264"/>
            <a:ext cx="8042450" cy="3600000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31640" y="231031"/>
            <a:ext cx="712879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en-US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SISTEMA CLIMÁTICO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827584" y="126876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Estas forçantes causam a resposta dos vários componentes da Terra e finalmente, alterações nos vários componentes.</a:t>
            </a:r>
          </a:p>
        </p:txBody>
      </p:sp>
    </p:spTree>
    <p:extLst>
      <p:ext uri="{BB962C8B-B14F-4D97-AF65-F5344CB8AC3E}">
        <p14:creationId xmlns:p14="http://schemas.microsoft.com/office/powerpoint/2010/main" val="3185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83768" y="1188278"/>
            <a:ext cx="6283325" cy="4340225"/>
            <a:chOff x="1440" y="1065"/>
            <a:chExt cx="3958" cy="273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065"/>
              <a:ext cx="395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440" y="1065"/>
              <a:ext cx="3958" cy="2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t-BR" altLang="pt-BR"/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1" y="216023"/>
            <a:ext cx="8924147" cy="692697"/>
          </a:xfrm>
          <a:prstGeom prst="rect">
            <a:avLst/>
          </a:prstGeom>
        </p:spPr>
        <p:txBody>
          <a:bodyPr/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pt-BR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            BACIA  AMAZÔNICA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altLang="pt-B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AutoShape 2" descr="Resultado de imagem para amazonia legal brasile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07504" y="1366317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/>
              <a:t>~ 6,3 milhões de km</a:t>
            </a:r>
            <a:r>
              <a:rPr lang="pt-BR" altLang="pt-BR" baseline="30000" dirty="0"/>
              <a:t>2</a:t>
            </a:r>
            <a:r>
              <a:rPr lang="pt-BR" altLang="pt-BR" dirty="0"/>
              <a:t>:</a:t>
            </a:r>
          </a:p>
          <a:p>
            <a:endParaRPr lang="pt-BR" alt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/>
              <a:t>Brasil (63%),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/>
              <a:t>Peru (17%),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/>
              <a:t>Bolívia (11%),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/>
              <a:t>Colômbia (5,8%),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/>
              <a:t>Equador (2,2%),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/>
              <a:t>Venezuela (0,7%)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/>
              <a:t>Guiana 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/>
              <a:t>Suriname (0,3%)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51520" y="4725144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/>
              <a:t>A DH representa ~16% reserva mundial de água doce do mundo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699792" y="5623395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aseline="30000" dirty="0"/>
              <a:t>~</a:t>
            </a:r>
            <a:r>
              <a:rPr lang="pt-BR" altLang="pt-BR" dirty="0"/>
              <a:t> 5,5 milhões km</a:t>
            </a:r>
            <a:r>
              <a:rPr lang="pt-BR" altLang="pt-BR" baseline="30000" dirty="0"/>
              <a:t>2 </a:t>
            </a:r>
            <a:r>
              <a:rPr lang="pt-BR" altLang="pt-BR" dirty="0"/>
              <a:t>(AM, RO, RR, AC, AP, PA* e MT*) </a:t>
            </a:r>
            <a:r>
              <a:rPr lang="pt-BR" altLang="pt-BR" baseline="30000" dirty="0"/>
              <a:t> </a:t>
            </a:r>
            <a:r>
              <a:rPr lang="pt-BR" altLang="pt-BR" dirty="0"/>
              <a:t> </a:t>
            </a:r>
            <a:endParaRPr lang="pt-BR" altLang="pt-BR" baseline="30000" dirty="0"/>
          </a:p>
        </p:txBody>
      </p:sp>
    </p:spTree>
    <p:extLst>
      <p:ext uri="{BB962C8B-B14F-4D97-AF65-F5344CB8AC3E}">
        <p14:creationId xmlns:p14="http://schemas.microsoft.com/office/powerpoint/2010/main" val="267483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5471" y="1124744"/>
            <a:ext cx="8627010" cy="626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>
              <a:buClrTx/>
              <a:buFontTx/>
              <a:buNone/>
              <a:defRPr/>
            </a:pPr>
            <a:r>
              <a:rPr lang="pt-BR" alt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Apresenta, ao longo de sua extensão, relevo e clima contrastantes, onde a influência de anomalias climáticas pode provocar grandes alterações na atmosfera provocando alterações na região;</a:t>
            </a:r>
          </a:p>
          <a:p>
            <a:pPr algn="just" eaLnBrk="1" hangingPunct="1">
              <a:buClrTx/>
              <a:buFontTx/>
              <a:buNone/>
              <a:defRPr/>
            </a:pPr>
            <a:endParaRPr lang="pt-BR" alt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  <a:defRPr/>
            </a:pPr>
            <a:r>
              <a:rPr lang="pt-BR" altLang="pt-BR" sz="2000" dirty="0">
                <a:solidFill>
                  <a:srgbClr val="000000"/>
                </a:solidFill>
                <a:cs typeface="Arial" panose="020B0604020202020204" pitchFamily="34" charset="0"/>
              </a:rPr>
              <a:t>Os fatores mais importantes que afetam o clima da região são: a circulação geral da atmosfera, a topografia local, a natureza da cobertura vegetal, o ciclo hidrológico e a influência de correntes oceânicas;</a:t>
            </a:r>
            <a:r>
              <a:rPr lang="pt-BR" altLang="pt-BR" sz="2000" dirty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buClrTx/>
              <a:buFontTx/>
              <a:buNone/>
              <a:defRPr/>
            </a:pPr>
            <a:endParaRPr lang="pt-BR" altLang="pt-BR" sz="2000" dirty="0">
              <a:solidFill>
                <a:srgbClr val="000000"/>
              </a:solidFill>
            </a:endParaRPr>
          </a:p>
          <a:p>
            <a:pPr algn="just" eaLnBrk="1" hangingPunct="1">
              <a:buClrTx/>
              <a:buFontTx/>
              <a:buNone/>
              <a:defRPr/>
            </a:pPr>
            <a:r>
              <a:rPr lang="pt-BR" altLang="pt-BR" sz="2000" dirty="0">
                <a:solidFill>
                  <a:srgbClr val="000000"/>
                </a:solidFill>
              </a:rPr>
              <a:t>Os principais sistemas atmosféricos atuantes na região:</a:t>
            </a:r>
          </a:p>
          <a:p>
            <a:pPr algn="just" eaLnBrk="1" hangingPunct="1">
              <a:buClrTx/>
              <a:buFontTx/>
              <a:buNone/>
              <a:defRPr/>
            </a:pPr>
            <a:endParaRPr lang="pt-BR" altLang="pt-BR" sz="2000" dirty="0">
              <a:solidFill>
                <a:srgbClr val="000000"/>
              </a:solidFill>
            </a:endParaRPr>
          </a:p>
          <a:p>
            <a:pPr marL="342900" indent="-342900" algn="just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rgbClr val="000000"/>
                </a:solidFill>
              </a:rPr>
              <a:t>Circulação geral associada as altas convecções diurnas;</a:t>
            </a:r>
          </a:p>
          <a:p>
            <a:pPr marL="342900" indent="-342900" algn="just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solidFill>
                  <a:srgbClr val="000000"/>
                </a:solidFill>
              </a:rPr>
              <a:t>Fenômenos ENOS;</a:t>
            </a:r>
          </a:p>
          <a:p>
            <a:pPr marL="342900" indent="-342900" algn="just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solidFill>
                  <a:srgbClr val="000000"/>
                </a:solidFill>
              </a:rPr>
              <a:t>Sistemas Frontais;</a:t>
            </a:r>
          </a:p>
          <a:p>
            <a:pPr marL="342900" indent="-342900" algn="just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rgbClr val="000000"/>
                </a:solidFill>
              </a:rPr>
              <a:t>Alta da Bolívia (AB); </a:t>
            </a:r>
          </a:p>
          <a:p>
            <a:pPr marL="342900" indent="-342900" algn="just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rgbClr val="000000"/>
                </a:solidFill>
              </a:rPr>
              <a:t>Zonas de Convergência Inter Tropical (ZCIT) e do Atlântico Sul (ZCAS)</a:t>
            </a:r>
          </a:p>
          <a:p>
            <a:pPr marL="342900" indent="-342900" algn="just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rgbClr val="000000"/>
                </a:solidFill>
              </a:rPr>
              <a:t>Jatos de Baixo </a:t>
            </a:r>
            <a:r>
              <a:rPr lang="pt-BR" altLang="pt-BR" sz="2000" dirty="0" err="1">
                <a:solidFill>
                  <a:srgbClr val="000000"/>
                </a:solidFill>
              </a:rPr>
              <a:t>Niveis</a:t>
            </a:r>
            <a:r>
              <a:rPr lang="pt-BR" altLang="pt-BR" sz="2000" dirty="0">
                <a:solidFill>
                  <a:srgbClr val="000000"/>
                </a:solidFill>
              </a:rPr>
              <a:t> (JBN)</a:t>
            </a:r>
            <a:endParaRPr lang="pt-BR" altLang="pt-BR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tx1"/>
              </a:solidFill>
            </a:endParaRPr>
          </a:p>
          <a:p>
            <a:pPr marL="342900" indent="-342900" algn="just" eaLnBrk="1" hangingPunct="1">
              <a:buClrTx/>
              <a:buFont typeface="Arial" panose="020B0604020202020204" pitchFamily="34" charset="0"/>
              <a:buChar char="•"/>
              <a:defRPr/>
            </a:pPr>
            <a:endParaRPr lang="pt-BR" altLang="pt-BR" dirty="0">
              <a:solidFill>
                <a:schemeClr val="tx1"/>
              </a:solidFill>
            </a:endParaRPr>
          </a:p>
          <a:p>
            <a:pPr algn="just" eaLnBrk="1" hangingPunct="1">
              <a:buClrTx/>
              <a:buFontTx/>
              <a:buNone/>
              <a:defRPr/>
            </a:pPr>
            <a:endParaRPr lang="pt-BR" altLang="pt-BR" dirty="0">
              <a:solidFill>
                <a:schemeClr val="tx1"/>
              </a:solidFill>
              <a:ea typeface="+mn-ea"/>
              <a:cs typeface="+mn-cs"/>
            </a:endParaRPr>
          </a:p>
          <a:p>
            <a:pPr algn="just" eaLnBrk="1" hangingPunct="1">
              <a:buClrTx/>
              <a:buFontTx/>
              <a:buNone/>
              <a:defRPr/>
            </a:pPr>
            <a:endParaRPr lang="pt-BR" altLang="pt-BR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1" y="216023"/>
            <a:ext cx="8924147" cy="692697"/>
          </a:xfrm>
          <a:prstGeom prst="rect">
            <a:avLst/>
          </a:prstGeom>
        </p:spPr>
        <p:txBody>
          <a:bodyPr/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pt-BR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            BACIA  AMAZÔNICA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altLang="pt-B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6366" y="1196752"/>
            <a:ext cx="863611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spcBef>
                <a:spcPts val="0"/>
              </a:spcBef>
              <a:buClrTx/>
            </a:pPr>
            <a:r>
              <a:rPr lang="pt-BR" altLang="pt-BR" sz="2000" dirty="0">
                <a:solidFill>
                  <a:schemeClr val="tx1"/>
                </a:solidFill>
                <a:latin typeface="Arial" pitchFamily="34" charset="0"/>
              </a:rPr>
              <a:t>A Amazônia tem grande contribuição no regime de chuvas e evapotranspiração da AS e do mundo;</a:t>
            </a:r>
          </a:p>
          <a:p>
            <a:pPr algn="just">
              <a:spcBef>
                <a:spcPts val="0"/>
              </a:spcBef>
              <a:buClrTx/>
            </a:pPr>
            <a:endParaRPr lang="pt-BR" altLang="pt-BR" sz="2000" dirty="0">
              <a:solidFill>
                <a:schemeClr val="tx1"/>
              </a:solidFill>
              <a:latin typeface="Arial" pitchFamily="34" charset="0"/>
            </a:endParaRPr>
          </a:p>
          <a:p>
            <a:pPr algn="just">
              <a:spcBef>
                <a:spcPts val="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 precipitação é uma composição da quantidade de água evaporada localmente adicionada de uma contribuição de água advinda do Oceano Atlântico;</a:t>
            </a:r>
          </a:p>
          <a:p>
            <a:pPr algn="just">
              <a:spcBef>
                <a:spcPts val="0"/>
              </a:spcBef>
              <a:buClrTx/>
              <a:buFontTx/>
              <a:buNone/>
            </a:pPr>
            <a:endParaRPr lang="pt-BR" altLang="pt-BR" sz="20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algn="just">
              <a:spcBef>
                <a:spcPts val="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Possui uma precipitação média de aproximadamente 2300 mm.ano</a:t>
            </a:r>
            <a:r>
              <a:rPr lang="pt-BR" altLang="pt-BR" sz="2000" baseline="300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-1</a:t>
            </a:r>
            <a:r>
              <a:rPr lang="pt-BR" altLang="pt-BR" sz="20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, embora tenham regiões (NO) em que o total anual atinge 3500 mm</a:t>
            </a:r>
            <a:r>
              <a:rPr lang="pt-BR" altLang="pt-BR" sz="2000" dirty="0">
                <a:solidFill>
                  <a:schemeClr val="tx1"/>
                </a:solidFill>
                <a:latin typeface="Arial" pitchFamily="34" charset="0"/>
              </a:rPr>
              <a:t>.ano</a:t>
            </a:r>
            <a:r>
              <a:rPr lang="pt-BR" altLang="pt-BR" sz="2000" baseline="30000" dirty="0">
                <a:solidFill>
                  <a:schemeClr val="tx1"/>
                </a:solidFill>
                <a:latin typeface="Arial" pitchFamily="34" charset="0"/>
              </a:rPr>
              <a:t>-1</a:t>
            </a:r>
            <a:r>
              <a:rPr lang="pt-BR" altLang="pt-BR" sz="20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; </a:t>
            </a:r>
          </a:p>
          <a:p>
            <a:pPr algn="just">
              <a:spcBef>
                <a:spcPts val="0"/>
              </a:spcBef>
              <a:buClrTx/>
              <a:buFontTx/>
              <a:buNone/>
            </a:pPr>
            <a:endParaRPr lang="pt-BR" altLang="pt-BR" sz="20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algn="just">
              <a:spcBef>
                <a:spcPts val="0"/>
              </a:spcBef>
              <a:buClrTx/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No Norte da bacia, a distribuição da  precipitação sazonal é  bastante </a:t>
            </a:r>
            <a:r>
              <a:rPr lang="pt-BR" altLang="pt-BR" sz="2000" dirty="0" err="1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heterogênia</a:t>
            </a:r>
            <a:r>
              <a:rPr lang="pt-BR" altLang="pt-BR" sz="20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. Já a parte meridional tem estações seca e úmida distintas;</a:t>
            </a:r>
          </a:p>
          <a:p>
            <a:pPr algn="just">
              <a:spcBef>
                <a:spcPts val="0"/>
              </a:spcBef>
              <a:buClrTx/>
              <a:buFontTx/>
              <a:buNone/>
            </a:pPr>
            <a:endParaRPr lang="pt-BR" altLang="pt-BR" sz="200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algn="just">
              <a:spcBef>
                <a:spcPts val="0"/>
              </a:spcBef>
              <a:buClrTx/>
            </a:pPr>
            <a:r>
              <a:rPr lang="pt-BR" altLang="pt-BR" sz="20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A estação chuvosa na maior parte da Bacia localizada no HS ocorre  entre novembro e março, com pico no verão austral, entre Dezembro e Fevereiro, e a estação seca ocorre de </a:t>
            </a:r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Maio a Setembro. </a:t>
            </a:r>
            <a:endParaRPr lang="pt-BR" altLang="pt-BR" sz="2400" b="1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1" y="216023"/>
            <a:ext cx="8924147" cy="692697"/>
          </a:xfrm>
          <a:prstGeom prst="rect">
            <a:avLst/>
          </a:prstGeom>
        </p:spPr>
        <p:txBody>
          <a:bodyPr/>
          <a:lstStyle/>
          <a:p>
            <a:pPr algn="ctr" defTabSz="449263">
              <a:buClr>
                <a:srgbClr val="000000"/>
              </a:buClr>
              <a:buSzPct val="100000"/>
              <a:defRPr/>
            </a:pPr>
            <a:r>
              <a:rPr lang="pt-BR" sz="2800" b="1" kern="0" dirty="0">
                <a:solidFill>
                  <a:schemeClr val="bg1"/>
                </a:solidFill>
                <a:ea typeface="+mj-ea"/>
                <a:cs typeface="Arial" pitchFamily="34" charset="0"/>
              </a:rPr>
              <a:t>BACIA AMAZÔNICA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altLang="pt-BR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"/>
        <a:cs typeface="Lucida Sans Unicode"/>
      </a:majorFont>
      <a:minorFont>
        <a:latin typeface="Calibri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16503</TotalTime>
  <Words>1821</Words>
  <Application>Microsoft Office PowerPoint</Application>
  <PresentationFormat>Apresentação na tela (4:3)</PresentationFormat>
  <Paragraphs>221</Paragraphs>
  <Slides>36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Arial</vt:lpstr>
      <vt:lpstr>Calibri</vt:lpstr>
      <vt:lpstr>Lucida Sans</vt:lpstr>
      <vt:lpstr>Tahoma</vt:lpstr>
      <vt:lpstr>Times New Roman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</dc:creator>
  <cp:lastModifiedBy>Fábio Saraiva</cp:lastModifiedBy>
  <cp:revision>770</cp:revision>
  <dcterms:created xsi:type="dcterms:W3CDTF">2005-07-27T17:40:12Z</dcterms:created>
  <dcterms:modified xsi:type="dcterms:W3CDTF">2019-11-06T18:16:03Z</dcterms:modified>
</cp:coreProperties>
</file>